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Anton"/>
      <p:regular r:id="rId77"/>
    </p:embeddedFont>
    <p:embeddedFont>
      <p:font typeface="Lato"/>
      <p:regular r:id="rId78"/>
      <p:bold r:id="rId79"/>
      <p:italic r:id="rId80"/>
      <p:boldItalic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2043FB-B4FE-41CC-94B3-BD1C6AA1A0DB}">
  <a:tblStyle styleId="{122043FB-B4FE-41CC-94B3-BD1C6AA1A0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86" Type="http://schemas.openxmlformats.org/officeDocument/2006/relationships/font" Target="fonts/HelveticaNeueLight-regular.fntdata"/><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88" Type="http://schemas.openxmlformats.org/officeDocument/2006/relationships/font" Target="fonts/HelveticaNeueLight-italic.fntdata"/><Relationship Id="rId43" Type="http://schemas.openxmlformats.org/officeDocument/2006/relationships/slide" Target="slides/slide37.xml"/><Relationship Id="rId87" Type="http://schemas.openxmlformats.org/officeDocument/2006/relationships/font" Target="fonts/HelveticaNeue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Italic.fntdata"/><Relationship Id="rId80" Type="http://schemas.openxmlformats.org/officeDocument/2006/relationships/font" Target="fonts/Lato-italic.fntdata"/><Relationship Id="rId82" Type="http://schemas.openxmlformats.org/officeDocument/2006/relationships/font" Target="fonts/HelveticaNeue-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Anton-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870a6dca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870a6dca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870a6dca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870a6dca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870a6dcaf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870a6dcaf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870a6dca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870a6dca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70a6dca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70a6dca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870a6dcaf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870a6dcaf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870a6dca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870a6dca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870a6dcaf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870a6dcaf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870a6dca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870a6dcaf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870a6dca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870a6dca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870a6dca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870a6dca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870a6dcaf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870a6dcaf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870a6dcaf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870a6dcaf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870a6dca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870a6dca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870a6dcaf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870a6dcaf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870a6dca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870a6dcaf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870a6dcaf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870a6dcaf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870a6dcaf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870a6dcaf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50d3abe8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d50d3abe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50d3abe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50d3abe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50d3abe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50d3abe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50d3abe8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50d3abe8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870a6dcaf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870a6dcaf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6a24f9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6a24f9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870a6dcaf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870a6dcaf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6b73e8b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6b73e8b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870a6dcaf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870a6dcaf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870a6dcaf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870a6dcaf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870a6dcaf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870a6dcaf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870a6dcaf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870a6dcaf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5ea08646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5ea08646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870a6dcaf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870a6dcaf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870a6dcaf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870a6dcaf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870a6dcaf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870a6dcaf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870a6dcaf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870a6dcaf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870a6dcaf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870a6dcaf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870a6dcaf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870a6dcaf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870a6dcaf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870a6dcaf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870a6dcaf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870a6dcaf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870a6dcaf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870a6dcaf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870a6dcaf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870a6dcaf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5ea08646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5ea08646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870a6dcaf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870a6dcaf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870a6dcaf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870a6dcaf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870a6dcaf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870a6dcaf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870a6dcaf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870a6dcaf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870a6dcaf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870a6dcaf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870a6dcaf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870a6dcaf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870a6dcaf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d870a6dcaf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870a6dcaf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870a6dcaf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870a6dcaf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870a6dcaf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870a6dcaf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870a6dcaf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9d4e0aff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9d4e0aff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870a6dcaf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870a6dcaf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870a6dcaf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d870a6dcaf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823162f3b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d823162f3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823162f3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823162f3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d50d3abe8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d50d3abe8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bd462603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bd462603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bd462603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bd462603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70a6dc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70a6dc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9a490738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9a490738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9d4e0aff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9d4e0aff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70a6dca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70a6dca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forwindows.org/" TargetMode="External"/><Relationship Id="rId4" Type="http://schemas.openxmlformats.org/officeDocument/2006/relationships/hyperlink" Target="https://git-scm.com/download/mac" TargetMode="External"/><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 TargetMode="External"/><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17.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hyperlink" Target="https://github.com/username/repositoryName.git" TargetMode="External"/><Relationship Id="rId5" Type="http://schemas.openxmlformats.org/officeDocument/2006/relationships/image" Target="../media/image28.png"/><Relationship Id="rId6" Type="http://schemas.openxmlformats.org/officeDocument/2006/relationships/image" Target="../media/image17.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17.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17.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41.png"/><Relationship Id="rId9"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25.png"/><Relationship Id="rId6" Type="http://schemas.openxmlformats.org/officeDocument/2006/relationships/image" Target="../media/image44.png"/><Relationship Id="rId7"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hyperlink" Target="https://github.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10"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22.png"/><Relationship Id="rId5" Type="http://schemas.openxmlformats.org/officeDocument/2006/relationships/image" Target="../media/image54.png"/><Relationship Id="rId6" Type="http://schemas.openxmlformats.org/officeDocument/2006/relationships/hyperlink" Target="https://id.heroku.com/login" TargetMode="External"/><Relationship Id="rId7" Type="http://schemas.openxmlformats.org/officeDocument/2006/relationships/image" Target="../media/image9.png"/><Relationship Id="rId8"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1.png"/><Relationship Id="rId7"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1.png"/><Relationship Id="rId7"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51.png"/><Relationship Id="rId7"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51.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51.png"/><Relationship Id="rId7"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71.png"/><Relationship Id="rId6" Type="http://schemas.openxmlformats.org/officeDocument/2006/relationships/image" Target="../media/image51.png"/><Relationship Id="rId7"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70.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79.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image" Target="../media/image77.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9.png"/><Relationship Id="rId6" Type="http://schemas.openxmlformats.org/officeDocument/2006/relationships/image" Target="../media/image51.png"/><Relationship Id="rId7"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51.png"/><Relationship Id="rId7"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90.png"/><Relationship Id="rId5" Type="http://schemas.openxmlformats.org/officeDocument/2006/relationships/image" Target="../media/image96.png"/><Relationship Id="rId6" Type="http://schemas.openxmlformats.org/officeDocument/2006/relationships/image" Target="../media/image51.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91.png"/><Relationship Id="rId5" Type="http://schemas.openxmlformats.org/officeDocument/2006/relationships/image" Target="../media/image97.png"/><Relationship Id="rId6" Type="http://schemas.openxmlformats.org/officeDocument/2006/relationships/image" Target="../media/image51.png"/><Relationship Id="rId7"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51.png"/><Relationship Id="rId7"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hyperlink" Target="https://www.heroku.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5.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5.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4.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8.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1.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Productos cloud y soluciones de terceros - Parte 1</a:t>
            </a:r>
            <a:endParaRPr i="1" sz="3600">
              <a:solidFill>
                <a:srgbClr val="121212"/>
              </a:solidFill>
              <a:latin typeface="Anton"/>
              <a:ea typeface="Anton"/>
              <a:cs typeface="Anton"/>
              <a:sym typeface="Anton"/>
            </a:endParaRPr>
          </a:p>
        </p:txBody>
      </p:sp>
      <p:sp>
        <p:nvSpPr>
          <p:cNvPr id="55" name="Google Shape;55;p13"/>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33.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nvSpPr>
        <p:spPr>
          <a:xfrm>
            <a:off x="827025" y="2285175"/>
            <a:ext cx="7731600" cy="182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300"/>
              </a:spcBef>
              <a:spcAft>
                <a:spcPts val="1000"/>
              </a:spcAft>
              <a:buNone/>
            </a:pPr>
            <a:r>
              <a:rPr b="1" lang="en-GB" sz="2700">
                <a:solidFill>
                  <a:schemeClr val="dk1"/>
                </a:solidFill>
                <a:highlight>
                  <a:schemeClr val="lt1"/>
                </a:highlight>
                <a:latin typeface="Helvetica Neue"/>
                <a:ea typeface="Helvetica Neue"/>
                <a:cs typeface="Helvetica Neue"/>
                <a:sym typeface="Helvetica Neue"/>
              </a:rPr>
              <a:t>Git</a:t>
            </a:r>
            <a:r>
              <a:rPr lang="en-GB" sz="2700">
                <a:solidFill>
                  <a:schemeClr val="dk1"/>
                </a:solidFill>
                <a:highlight>
                  <a:schemeClr val="lt1"/>
                </a:highlight>
                <a:latin typeface="Helvetica Neue Light"/>
                <a:ea typeface="Helvetica Neue Light"/>
                <a:cs typeface="Helvetica Neue Light"/>
                <a:sym typeface="Helvetica Neue Light"/>
              </a:rPr>
              <a:t> es una herramienta para llevar a cabo el control de versiones. Es uno de los sistemas de control de versiones más utilizado.</a:t>
            </a:r>
            <a:endParaRPr sz="2700">
              <a:solidFill>
                <a:schemeClr val="dk1"/>
              </a:solidFill>
              <a:highlight>
                <a:schemeClr val="lt1"/>
              </a:highlight>
              <a:latin typeface="Helvetica Neue Light"/>
              <a:ea typeface="Helvetica Neue Light"/>
              <a:cs typeface="Helvetica Neue Light"/>
              <a:sym typeface="Helvetica Neue Light"/>
            </a:endParaRPr>
          </a:p>
        </p:txBody>
      </p:sp>
      <p:pic>
        <p:nvPicPr>
          <p:cNvPr id="170" name="Google Shape;170;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1" name="Google Shape;171;p22"/>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72" name="Google Shape;172;p22"/>
          <p:cNvPicPr preferRelativeResize="0"/>
          <p:nvPr/>
        </p:nvPicPr>
        <p:blipFill>
          <a:blip r:embed="rId5">
            <a:alphaModFix/>
          </a:blip>
          <a:stretch>
            <a:fillRect/>
          </a:stretch>
        </p:blipFill>
        <p:spPr>
          <a:xfrm>
            <a:off x="2963023" y="636475"/>
            <a:ext cx="2922650" cy="122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261925" y="1218375"/>
            <a:ext cx="8492400" cy="3647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Repositorio remoto</a:t>
            </a:r>
            <a:r>
              <a:rPr lang="en-GB" sz="1800">
                <a:solidFill>
                  <a:schemeClr val="dk1"/>
                </a:solidFill>
                <a:highlight>
                  <a:schemeClr val="lt1"/>
                </a:highlight>
                <a:latin typeface="Helvetica Neue Light"/>
                <a:ea typeface="Helvetica Neue Light"/>
                <a:cs typeface="Helvetica Neue Light"/>
                <a:sym typeface="Helvetica Neue Light"/>
              </a:rPr>
              <a:t>:  Es el lugar centralizado donde se guardan los archivos.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Repositorio local</a:t>
            </a:r>
            <a:r>
              <a:rPr lang="en-GB" sz="1800">
                <a:solidFill>
                  <a:schemeClr val="dk1"/>
                </a:solidFill>
                <a:highlight>
                  <a:schemeClr val="lt1"/>
                </a:highlight>
                <a:latin typeface="Helvetica Neue Light"/>
                <a:ea typeface="Helvetica Neue Light"/>
                <a:cs typeface="Helvetica Neue Light"/>
                <a:sym typeface="Helvetica Neue Light"/>
              </a:rPr>
              <a:t>: Es el lugar dentro de la computadora donde se guardan los archivos.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Working directory</a:t>
            </a:r>
            <a:r>
              <a:rPr lang="en-GB" sz="1800">
                <a:solidFill>
                  <a:schemeClr val="dk1"/>
                </a:solidFill>
                <a:highlight>
                  <a:schemeClr val="lt1"/>
                </a:highlight>
                <a:latin typeface="Helvetica Neue Light"/>
                <a:ea typeface="Helvetica Neue Light"/>
                <a:cs typeface="Helvetica Neue Light"/>
                <a:sym typeface="Helvetica Neue Light"/>
              </a:rPr>
              <a:t>: Copia del repositorio local (donde voy a empezar a trabajar).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Versión</a:t>
            </a:r>
            <a:r>
              <a:rPr lang="en-GB" sz="1800">
                <a:solidFill>
                  <a:schemeClr val="dk1"/>
                </a:solidFill>
                <a:highlight>
                  <a:schemeClr val="lt1"/>
                </a:highlight>
                <a:latin typeface="Helvetica Neue Light"/>
                <a:ea typeface="Helvetica Neue Light"/>
                <a:cs typeface="Helvetica Neue Light"/>
                <a:sym typeface="Helvetica Neue Light"/>
              </a:rPr>
              <a:t>: Captura del repositorio en un determinado momento.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Commit</a:t>
            </a:r>
            <a:r>
              <a:rPr lang="en-GB" sz="1800">
                <a:solidFill>
                  <a:schemeClr val="dk1"/>
                </a:solidFill>
                <a:highlight>
                  <a:schemeClr val="lt1"/>
                </a:highlight>
                <a:latin typeface="Helvetica Neue Light"/>
                <a:ea typeface="Helvetica Neue Light"/>
                <a:cs typeface="Helvetica Neue Light"/>
                <a:sym typeface="Helvetica Neue Light"/>
              </a:rPr>
              <a:t>: Modificaciones que le hacemos a los archivos del repositorio en nuestra computadora.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78" name="Google Shape;178;p23"/>
          <p:cNvSpPr txBox="1"/>
          <p:nvPr/>
        </p:nvSpPr>
        <p:spPr>
          <a:xfrm>
            <a:off x="1180500" y="314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Conceptos de Git</a:t>
            </a:r>
            <a:endParaRPr i="1" sz="3600">
              <a:latin typeface="Anton"/>
              <a:ea typeface="Anton"/>
              <a:cs typeface="Anton"/>
              <a:sym typeface="Anton"/>
            </a:endParaRPr>
          </a:p>
        </p:txBody>
      </p:sp>
      <p:pic>
        <p:nvPicPr>
          <p:cNvPr id="179" name="Google Shape;179;p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0" name="Google Shape;180;p23"/>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81" name="Google Shape;181;p23"/>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nvSpPr>
        <p:spPr>
          <a:xfrm>
            <a:off x="253290" y="778435"/>
            <a:ext cx="8661600" cy="4137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Tag</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Helvetica Neue Light"/>
                <a:ea typeface="Helvetica Neue Light"/>
                <a:cs typeface="Helvetica Neue Light"/>
                <a:sym typeface="Helvetica Neue Light"/>
              </a:rPr>
              <a:t>Es una versión a la que le damos cierta importancia. Ej.: 1.0.2.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Push</a:t>
            </a:r>
            <a:r>
              <a:rPr lang="en-GB" sz="1800">
                <a:solidFill>
                  <a:schemeClr val="dk1"/>
                </a:solidFill>
                <a:highlight>
                  <a:schemeClr val="lt1"/>
                </a:highlight>
                <a:latin typeface="Helvetica Neue Light"/>
                <a:ea typeface="Helvetica Neue Light"/>
                <a:cs typeface="Helvetica Neue Light"/>
                <a:sym typeface="Helvetica Neue Light"/>
              </a:rPr>
              <a:t>: Registrar los commits en el repositorio REMOTO.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Pull</a:t>
            </a:r>
            <a:r>
              <a:rPr lang="en-GB" sz="1800">
                <a:solidFill>
                  <a:schemeClr val="dk1"/>
                </a:solidFill>
                <a:highlight>
                  <a:schemeClr val="lt1"/>
                </a:highlight>
                <a:latin typeface="Helvetica Neue Light"/>
                <a:ea typeface="Helvetica Neue Light"/>
                <a:cs typeface="Helvetica Neue Light"/>
                <a:sym typeface="Helvetica Neue Light"/>
              </a:rPr>
              <a:t>: Obtener los cambios en el repositorio REMOTO.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Conflictos</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Helvetica Neue Light"/>
                <a:ea typeface="Helvetica Neue Light"/>
                <a:cs typeface="Helvetica Neue Light"/>
                <a:sym typeface="Helvetica Neue Light"/>
              </a:rPr>
              <a:t>Cuando dos o más personas modifican la misma línea de un archivo.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Resolución de conflicto</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Helvetica Neue Light"/>
                <a:ea typeface="Helvetica Neue Light"/>
                <a:cs typeface="Helvetica Neue Light"/>
                <a:sym typeface="Helvetica Neue Light"/>
              </a:rPr>
              <a:t>Decidir cuál es la mejor versión que queremos del archivo modificado.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Branch</a:t>
            </a:r>
            <a:r>
              <a:rPr lang="en-GB" sz="1800">
                <a:solidFill>
                  <a:schemeClr val="dk1"/>
                </a:solidFill>
                <a:highlight>
                  <a:schemeClr val="lt1"/>
                </a:highlight>
                <a:latin typeface="Helvetica Neue Light"/>
                <a:ea typeface="Helvetica Neue Light"/>
                <a:cs typeface="Helvetica Neue Light"/>
                <a:sym typeface="Helvetica Neue Light"/>
              </a:rPr>
              <a:t>: Son referencias a un commit específico o al más actualizado. Por convención tenemos una llamada master.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Merge</a:t>
            </a:r>
            <a:r>
              <a:rPr lang="en-GB" sz="1800">
                <a:solidFill>
                  <a:schemeClr val="dk1"/>
                </a:solidFill>
                <a:highlight>
                  <a:schemeClr val="lt1"/>
                </a:highlight>
                <a:latin typeface="Helvetica Neue Light"/>
                <a:ea typeface="Helvetica Neue Light"/>
                <a:cs typeface="Helvetica Neue Light"/>
                <a:sym typeface="Helvetica Neue Light"/>
              </a:rPr>
              <a:t>: Realizar una fusión entre dos branch.</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87" name="Google Shape;187;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8" name="Google Shape;188;p24"/>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89" name="Google Shape;189;p24"/>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Esquema del flujo básico de Git</a:t>
            </a:r>
            <a:endParaRPr i="1" sz="3600">
              <a:latin typeface="Anton"/>
              <a:ea typeface="Anton"/>
              <a:cs typeface="Anton"/>
              <a:sym typeface="Anton"/>
            </a:endParaRPr>
          </a:p>
        </p:txBody>
      </p:sp>
      <p:pic>
        <p:nvPicPr>
          <p:cNvPr id="195" name="Google Shape;195;p2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6" name="Google Shape;196;p25"/>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97" name="Google Shape;197;p25"/>
          <p:cNvPicPr preferRelativeResize="0"/>
          <p:nvPr/>
        </p:nvPicPr>
        <p:blipFill rotWithShape="1">
          <a:blip r:embed="rId5">
            <a:alphaModFix/>
          </a:blip>
          <a:srcRect b="0" l="5143" r="5554" t="13028"/>
          <a:stretch/>
        </p:blipFill>
        <p:spPr>
          <a:xfrm>
            <a:off x="2005950" y="1111325"/>
            <a:ext cx="5132100" cy="3610775"/>
          </a:xfrm>
          <a:prstGeom prst="rect">
            <a:avLst/>
          </a:prstGeom>
          <a:noFill/>
          <a:ln cap="flat" cmpd="sng" w="9525">
            <a:solidFill>
              <a:schemeClr val="dk2"/>
            </a:solidFill>
            <a:prstDash val="solid"/>
            <a:round/>
            <a:headEnd len="sm" w="sm" type="none"/>
            <a:tailEnd len="sm" w="sm" type="none"/>
          </a:ln>
        </p:spPr>
      </p:pic>
      <p:pic>
        <p:nvPicPr>
          <p:cNvPr id="198" name="Google Shape;198;p25"/>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nvSpPr>
        <p:spPr>
          <a:xfrm>
            <a:off x="379800" y="673150"/>
            <a:ext cx="8232000" cy="234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GB" sz="2000">
                <a:solidFill>
                  <a:schemeClr val="dk1"/>
                </a:solidFill>
                <a:highlight>
                  <a:schemeClr val="lt1"/>
                </a:highlight>
                <a:latin typeface="Helvetica Neue Light"/>
                <a:ea typeface="Helvetica Neue Light"/>
                <a:cs typeface="Helvetica Neue Light"/>
                <a:sym typeface="Helvetica Neue Light"/>
              </a:rPr>
              <a:t>Para comenzar a usar Git, primero debemos instalarlo.</a:t>
            </a:r>
            <a:endParaRPr i="1"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00000"/>
              </a:lnSpc>
              <a:spcBef>
                <a:spcPts val="3000"/>
              </a:spcBef>
              <a:spcAft>
                <a:spcPts val="0"/>
              </a:spcAft>
              <a:buClr>
                <a:srgbClr val="3CEFAB"/>
              </a:buClr>
              <a:buSzPts val="2000"/>
              <a:buFont typeface="Helvetica Neue"/>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Para eso, descarga Git </a:t>
            </a:r>
            <a:r>
              <a:rPr lang="en-GB" sz="2000" u="sng">
                <a:solidFill>
                  <a:schemeClr val="hlink"/>
                </a:solidFill>
                <a:highlight>
                  <a:schemeClr val="lt1"/>
                </a:highlight>
                <a:latin typeface="Helvetica Neue Light"/>
                <a:ea typeface="Helvetica Neue Light"/>
                <a:cs typeface="Helvetica Neue Light"/>
                <a:sym typeface="Helvetica Neue Light"/>
                <a:hlinkClick r:id="rId3"/>
              </a:rPr>
              <a:t>para Windows</a:t>
            </a:r>
            <a:r>
              <a:rPr lang="en-GB" sz="2000">
                <a:solidFill>
                  <a:schemeClr val="dk1"/>
                </a:solidFill>
                <a:highlight>
                  <a:schemeClr val="lt1"/>
                </a:highlight>
                <a:latin typeface="Helvetica Neue Light"/>
                <a:ea typeface="Helvetica Neue Light"/>
                <a:cs typeface="Helvetica Neue Light"/>
                <a:sym typeface="Helvetica Neue Light"/>
              </a:rPr>
              <a:t> o </a:t>
            </a:r>
            <a:r>
              <a:rPr lang="en-GB" sz="2000" u="sng">
                <a:solidFill>
                  <a:schemeClr val="hlink"/>
                </a:solidFill>
                <a:highlight>
                  <a:schemeClr val="lt1"/>
                </a:highlight>
                <a:latin typeface="Helvetica Neue Light"/>
                <a:ea typeface="Helvetica Neue Light"/>
                <a:cs typeface="Helvetica Neue Light"/>
                <a:sym typeface="Helvetica Neue Light"/>
                <a:hlinkClick r:id="rId4"/>
              </a:rPr>
              <a:t>para Mac</a:t>
            </a:r>
            <a:r>
              <a:rPr lang="en-GB"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00000"/>
              </a:lnSpc>
              <a:spcBef>
                <a:spcPts val="2000"/>
              </a:spcBef>
              <a:spcAft>
                <a:spcPts val="2000"/>
              </a:spcAft>
              <a:buClr>
                <a:srgbClr val="3CEFAB"/>
              </a:buClr>
              <a:buSzPts val="2000"/>
              <a:buFont typeface="Helvetica Neue"/>
              <a:buAutoNum type="arabicPeriod"/>
            </a:pPr>
            <a:r>
              <a:rPr lang="en-GB" sz="2000">
                <a:solidFill>
                  <a:schemeClr val="dk1"/>
                </a:solidFill>
                <a:highlight>
                  <a:schemeClr val="lt1"/>
                </a:highlight>
                <a:latin typeface="Helvetica Neue Light"/>
                <a:ea typeface="Helvetica Neue Light"/>
                <a:cs typeface="Helvetica Neue Light"/>
                <a:sym typeface="Helvetica Neue Light"/>
              </a:rPr>
              <a:t>Luego, con el siguiente comando en consola podemos chequear que se haya instalado correctamente y la versión instalada.</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204" name="Google Shape;204;p26"/>
          <p:cNvSpPr txBox="1"/>
          <p:nvPr/>
        </p:nvSpPr>
        <p:spPr>
          <a:xfrm>
            <a:off x="1180500" y="12785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Instalación</a:t>
            </a:r>
            <a:r>
              <a:rPr i="1" lang="en-GB" sz="3600">
                <a:latin typeface="Anton"/>
                <a:ea typeface="Anton"/>
                <a:cs typeface="Anton"/>
                <a:sym typeface="Anton"/>
              </a:rPr>
              <a:t> de Git</a:t>
            </a:r>
            <a:endParaRPr i="1" sz="3600">
              <a:latin typeface="Anton"/>
              <a:ea typeface="Anton"/>
              <a:cs typeface="Anton"/>
              <a:sym typeface="Anton"/>
            </a:endParaRPr>
          </a:p>
        </p:txBody>
      </p:sp>
      <p:pic>
        <p:nvPicPr>
          <p:cNvPr id="205" name="Google Shape;205;p26"/>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206" name="Google Shape;206;p26"/>
          <p:cNvPicPr preferRelativeResize="0"/>
          <p:nvPr/>
        </p:nvPicPr>
        <p:blipFill rotWithShape="1">
          <a:blip r:embed="rId6">
            <a:alphaModFix/>
          </a:blip>
          <a:srcRect b="45755" l="0" r="45024" t="0"/>
          <a:stretch/>
        </p:blipFill>
        <p:spPr>
          <a:xfrm>
            <a:off x="3721400" y="2705925"/>
            <a:ext cx="1712300" cy="330675"/>
          </a:xfrm>
          <a:prstGeom prst="rect">
            <a:avLst/>
          </a:prstGeom>
          <a:noFill/>
          <a:ln cap="flat" cmpd="sng" w="9525">
            <a:solidFill>
              <a:schemeClr val="dk2"/>
            </a:solidFill>
            <a:prstDash val="solid"/>
            <a:round/>
            <a:headEnd len="sm" w="sm" type="none"/>
            <a:tailEnd len="sm" w="sm" type="none"/>
          </a:ln>
        </p:spPr>
      </p:pic>
      <p:pic>
        <p:nvPicPr>
          <p:cNvPr id="207" name="Google Shape;207;p26"/>
          <p:cNvPicPr preferRelativeResize="0"/>
          <p:nvPr/>
        </p:nvPicPr>
        <p:blipFill rotWithShape="1">
          <a:blip r:embed="rId7">
            <a:alphaModFix/>
          </a:blip>
          <a:srcRect b="0" l="0" r="0" t="45755"/>
          <a:stretch/>
        </p:blipFill>
        <p:spPr>
          <a:xfrm>
            <a:off x="3014663" y="3871750"/>
            <a:ext cx="3114675" cy="330675"/>
          </a:xfrm>
          <a:prstGeom prst="rect">
            <a:avLst/>
          </a:prstGeom>
          <a:noFill/>
          <a:ln cap="flat" cmpd="sng" w="9525">
            <a:solidFill>
              <a:schemeClr val="dk2"/>
            </a:solidFill>
            <a:prstDash val="solid"/>
            <a:round/>
            <a:headEnd len="sm" w="sm" type="none"/>
            <a:tailEnd len="sm" w="sm" type="none"/>
          </a:ln>
        </p:spPr>
      </p:pic>
      <p:sp>
        <p:nvSpPr>
          <p:cNvPr id="208" name="Google Shape;208;p26"/>
          <p:cNvSpPr txBox="1"/>
          <p:nvPr/>
        </p:nvSpPr>
        <p:spPr>
          <a:xfrm>
            <a:off x="379800" y="3245975"/>
            <a:ext cx="8374800" cy="4926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1000"/>
              </a:spcAft>
              <a:buNone/>
            </a:pPr>
            <a:r>
              <a:rPr b="1" lang="en-GB" sz="2000">
                <a:solidFill>
                  <a:srgbClr val="3CEFAB"/>
                </a:solidFill>
                <a:highlight>
                  <a:schemeClr val="lt1"/>
                </a:highlight>
                <a:latin typeface="Helvetica Neue"/>
                <a:ea typeface="Helvetica Neue"/>
                <a:cs typeface="Helvetica Neue"/>
                <a:sym typeface="Helvetica Neue"/>
              </a:rPr>
              <a:t>3.</a:t>
            </a:r>
            <a:r>
              <a:rPr lang="en-GB" sz="2000">
                <a:solidFill>
                  <a:schemeClr val="dk1"/>
                </a:solidFill>
                <a:highlight>
                  <a:schemeClr val="lt1"/>
                </a:highlight>
                <a:latin typeface="Helvetica Neue Light"/>
                <a:ea typeface="Helvetica Neue Light"/>
                <a:cs typeface="Helvetica Neue Light"/>
                <a:sym typeface="Helvetica Neue Light"/>
              </a:rPr>
              <a:t>	Si se instaló bien, en consola nos debe salir algo parecido a esto:</a:t>
            </a:r>
            <a:endParaRPr/>
          </a:p>
        </p:txBody>
      </p:sp>
      <p:pic>
        <p:nvPicPr>
          <p:cNvPr id="209" name="Google Shape;209;p26"/>
          <p:cNvPicPr preferRelativeResize="0"/>
          <p:nvPr/>
        </p:nvPicPr>
        <p:blipFill rotWithShape="1">
          <a:blip r:embed="rId8">
            <a:alphaModFix/>
          </a:blip>
          <a:srcRect b="0" l="0" r="55808" t="0"/>
          <a:stretch/>
        </p:blipFill>
        <p:spPr>
          <a:xfrm>
            <a:off x="143275" y="132725"/>
            <a:ext cx="762899" cy="721553"/>
          </a:xfrm>
          <a:prstGeom prst="rect">
            <a:avLst/>
          </a:prstGeom>
          <a:noFill/>
          <a:ln>
            <a:noFill/>
          </a:ln>
        </p:spPr>
      </p:pic>
      <p:pic>
        <p:nvPicPr>
          <p:cNvPr id="210" name="Google Shape;210;p26"/>
          <p:cNvPicPr preferRelativeResize="0"/>
          <p:nvPr/>
        </p:nvPicPr>
        <p:blipFill rotWithShape="1">
          <a:blip r:embed="rId9">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nvSpPr>
        <p:spPr>
          <a:xfrm>
            <a:off x="303600" y="1218375"/>
            <a:ext cx="6218100" cy="32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Para trabajar con los repositorios en forma remota vamos a usar Github.</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a:buAutoNum type="arabicPeriod"/>
            </a:pPr>
            <a:r>
              <a:rPr lang="en-GB" sz="1900">
                <a:solidFill>
                  <a:schemeClr val="dk1"/>
                </a:solidFill>
                <a:highlight>
                  <a:schemeClr val="lt1"/>
                </a:highlight>
                <a:latin typeface="Helvetica Neue Light"/>
                <a:ea typeface="Helvetica Neue Light"/>
                <a:cs typeface="Helvetica Neue Light"/>
                <a:sym typeface="Helvetica Neue Light"/>
              </a:rPr>
              <a:t>Para esto, debemos crearnos una cuenta en su página </a:t>
            </a:r>
            <a:r>
              <a:rPr lang="en-GB" sz="1900" u="sng">
                <a:solidFill>
                  <a:schemeClr val="hlink"/>
                </a:solidFill>
                <a:highlight>
                  <a:schemeClr val="lt1"/>
                </a:highlight>
                <a:latin typeface="Helvetica Neue Light"/>
                <a:ea typeface="Helvetica Neue Light"/>
                <a:cs typeface="Helvetica Neue Light"/>
                <a:sym typeface="Helvetica Neue Light"/>
                <a:hlinkClick r:id="rId3"/>
              </a:rPr>
              <a:t>https://github.com/</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a:buAutoNum type="arabicPeriod"/>
            </a:pPr>
            <a:r>
              <a:rPr lang="en-GB" sz="1900">
                <a:solidFill>
                  <a:schemeClr val="dk1"/>
                </a:solidFill>
                <a:highlight>
                  <a:schemeClr val="lt1"/>
                </a:highlight>
                <a:latin typeface="Helvetica Neue Light"/>
                <a:ea typeface="Helvetica Neue Light"/>
                <a:cs typeface="Helvetica Neue Light"/>
                <a:sym typeface="Helvetica Neue Light"/>
              </a:rPr>
              <a:t>Entramos a la página y hacemos click en el botón de registro (</a:t>
            </a:r>
            <a:r>
              <a:rPr i="1" lang="en-GB" sz="1900">
                <a:solidFill>
                  <a:schemeClr val="dk1"/>
                </a:solidFill>
                <a:highlight>
                  <a:schemeClr val="lt1"/>
                </a:highlight>
                <a:latin typeface="Helvetica Neue Light"/>
                <a:ea typeface="Helvetica Neue Light"/>
                <a:cs typeface="Helvetica Neue Light"/>
                <a:sym typeface="Helvetica Neue Light"/>
              </a:rPr>
              <a:t>sign up</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a:buAutoNum type="arabicPeriod"/>
            </a:pPr>
            <a:r>
              <a:rPr lang="en-GB" sz="1900">
                <a:solidFill>
                  <a:schemeClr val="dk1"/>
                </a:solidFill>
                <a:highlight>
                  <a:schemeClr val="lt1"/>
                </a:highlight>
                <a:latin typeface="Helvetica Neue Light"/>
                <a:ea typeface="Helvetica Neue Light"/>
                <a:cs typeface="Helvetica Neue Light"/>
                <a:sym typeface="Helvetica Neue Light"/>
              </a:rPr>
              <a:t>Llenamos el formulario y ya tenemos nuestra cuenta de Github para subir los repositorios.</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216" name="Google Shape;216;p2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Repositorio remoto en Github</a:t>
            </a:r>
            <a:endParaRPr i="1" sz="3600">
              <a:latin typeface="Anton"/>
              <a:ea typeface="Anton"/>
              <a:cs typeface="Anton"/>
              <a:sym typeface="Anton"/>
            </a:endParaRPr>
          </a:p>
        </p:txBody>
      </p:sp>
      <p:pic>
        <p:nvPicPr>
          <p:cNvPr id="217" name="Google Shape;217;p2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18" name="Google Shape;218;p27"/>
          <p:cNvPicPr preferRelativeResize="0"/>
          <p:nvPr/>
        </p:nvPicPr>
        <p:blipFill>
          <a:blip r:embed="rId5">
            <a:alphaModFix/>
          </a:blip>
          <a:stretch>
            <a:fillRect/>
          </a:stretch>
        </p:blipFill>
        <p:spPr>
          <a:xfrm>
            <a:off x="6675123" y="1192425"/>
            <a:ext cx="2173200" cy="3352451"/>
          </a:xfrm>
          <a:prstGeom prst="rect">
            <a:avLst/>
          </a:prstGeom>
          <a:noFill/>
          <a:ln cap="flat" cmpd="sng" w="19050">
            <a:solidFill>
              <a:schemeClr val="dk2"/>
            </a:solidFill>
            <a:prstDash val="solid"/>
            <a:round/>
            <a:headEnd len="sm" w="sm" type="none"/>
            <a:tailEnd len="sm" w="sm" type="none"/>
          </a:ln>
        </p:spPr>
      </p:pic>
      <p:pic>
        <p:nvPicPr>
          <p:cNvPr id="219" name="Google Shape;219;p27"/>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220" name="Google Shape;220;p2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rotWithShape="1">
          <a:blip r:embed="rId3">
            <a:alphaModFix/>
          </a:blip>
          <a:srcRect b="19471" l="0" r="999" t="0"/>
          <a:stretch/>
        </p:blipFill>
        <p:spPr>
          <a:xfrm>
            <a:off x="458900" y="3071150"/>
            <a:ext cx="8226177" cy="1638675"/>
          </a:xfrm>
          <a:prstGeom prst="rect">
            <a:avLst/>
          </a:prstGeom>
          <a:noFill/>
          <a:ln cap="flat" cmpd="sng" w="9525">
            <a:solidFill>
              <a:schemeClr val="dk2"/>
            </a:solidFill>
            <a:prstDash val="solid"/>
            <a:round/>
            <a:headEnd len="sm" w="sm" type="none"/>
            <a:tailEnd len="sm" w="sm" type="none"/>
          </a:ln>
        </p:spPr>
      </p:pic>
      <p:sp>
        <p:nvSpPr>
          <p:cNvPr id="226" name="Google Shape;226;p28"/>
          <p:cNvSpPr txBox="1"/>
          <p:nvPr/>
        </p:nvSpPr>
        <p:spPr>
          <a:xfrm>
            <a:off x="379925" y="1091250"/>
            <a:ext cx="8620800" cy="184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Podemos crear un repositorio directamente remoto en el Github, luego usarlo localmente y subir los cambios.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crear un repositorio remoto </a:t>
            </a:r>
            <a:r>
              <a:rPr lang="en-GB" sz="1900">
                <a:solidFill>
                  <a:schemeClr val="dk1"/>
                </a:solidFill>
                <a:highlight>
                  <a:schemeClr val="lt1"/>
                </a:highlight>
                <a:latin typeface="Helvetica Neue Light"/>
                <a:ea typeface="Helvetica Neue Light"/>
                <a:cs typeface="Helvetica Neue Light"/>
                <a:sym typeface="Helvetica Neue Light"/>
              </a:rPr>
              <a:t>desde nuestra cuenta</a:t>
            </a:r>
            <a:r>
              <a:rPr lang="en-GB" sz="1900">
                <a:solidFill>
                  <a:schemeClr val="dk1"/>
                </a:solidFill>
                <a:highlight>
                  <a:schemeClr val="lt1"/>
                </a:highlight>
                <a:latin typeface="Helvetica Neue Light"/>
                <a:ea typeface="Helvetica Neue Light"/>
                <a:cs typeface="Helvetica Neue Light"/>
                <a:sym typeface="Helvetica Neue Light"/>
              </a:rPr>
              <a:t>, vamos al botón “+” y elegimos “</a:t>
            </a:r>
            <a:r>
              <a:rPr i="1" lang="en-GB" sz="1900">
                <a:solidFill>
                  <a:schemeClr val="dk1"/>
                </a:solidFill>
                <a:highlight>
                  <a:schemeClr val="lt1"/>
                </a:highlight>
                <a:latin typeface="Helvetica Neue Light"/>
                <a:ea typeface="Helvetica Neue Light"/>
                <a:cs typeface="Helvetica Neue Light"/>
                <a:sym typeface="Helvetica Neue Light"/>
              </a:rPr>
              <a:t>New Repository</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27" name="Google Shape;227;p2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28" name="Google Shape;228;p28"/>
          <p:cNvSpPr/>
          <p:nvPr/>
        </p:nvSpPr>
        <p:spPr>
          <a:xfrm>
            <a:off x="7133550" y="3400370"/>
            <a:ext cx="1025400" cy="2346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Repositorio remoto en Github</a:t>
            </a:r>
            <a:endParaRPr i="1" sz="3600">
              <a:latin typeface="Anton"/>
              <a:ea typeface="Anton"/>
              <a:cs typeface="Anton"/>
              <a:sym typeface="Anton"/>
            </a:endParaRPr>
          </a:p>
        </p:txBody>
      </p:sp>
      <p:pic>
        <p:nvPicPr>
          <p:cNvPr id="230" name="Google Shape;230;p28"/>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231" name="Google Shape;231;p28"/>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nvSpPr>
        <p:spPr>
          <a:xfrm>
            <a:off x="4285350" y="1102175"/>
            <a:ext cx="4510200" cy="36132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Solo es necesario elegir el nombre del repositorio y ponerlo en </a:t>
            </a:r>
            <a:r>
              <a:rPr i="1" lang="en-GB" sz="1900">
                <a:solidFill>
                  <a:schemeClr val="dk1"/>
                </a:solidFill>
                <a:highlight>
                  <a:schemeClr val="lt1"/>
                </a:highlight>
                <a:latin typeface="Helvetica Neue Light"/>
                <a:ea typeface="Helvetica Neue Light"/>
                <a:cs typeface="Helvetica Neue Light"/>
                <a:sym typeface="Helvetica Neue Light"/>
              </a:rPr>
              <a:t>“Repository name”</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Los repositorios en general en Github los hacemos públicos.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Se puede agregar un archivo README para poner especificaciones o explicaciones del proyecto que va a tener el repositorio.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37" name="Google Shape;237;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8" name="Google Shape;238;p29"/>
          <p:cNvPicPr preferRelativeResize="0"/>
          <p:nvPr/>
        </p:nvPicPr>
        <p:blipFill>
          <a:blip r:embed="rId4">
            <a:alphaModFix/>
          </a:blip>
          <a:stretch>
            <a:fillRect/>
          </a:stretch>
        </p:blipFill>
        <p:spPr>
          <a:xfrm>
            <a:off x="169950" y="1035995"/>
            <a:ext cx="4017378" cy="3912625"/>
          </a:xfrm>
          <a:prstGeom prst="rect">
            <a:avLst/>
          </a:prstGeom>
          <a:noFill/>
          <a:ln cap="flat" cmpd="sng" w="19050">
            <a:solidFill>
              <a:schemeClr val="dk2"/>
            </a:solidFill>
            <a:prstDash val="solid"/>
            <a:round/>
            <a:headEnd len="sm" w="sm" type="none"/>
            <a:tailEnd len="sm" w="sm" type="none"/>
          </a:ln>
        </p:spPr>
      </p:pic>
      <p:sp>
        <p:nvSpPr>
          <p:cNvPr id="239" name="Google Shape;239;p29"/>
          <p:cNvSpPr/>
          <p:nvPr/>
        </p:nvSpPr>
        <p:spPr>
          <a:xfrm>
            <a:off x="1248070" y="1873905"/>
            <a:ext cx="1025400" cy="234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Repositorio remoto en Github</a:t>
            </a:r>
            <a:endParaRPr i="1" sz="3600">
              <a:latin typeface="Anton"/>
              <a:ea typeface="Anton"/>
              <a:cs typeface="Anton"/>
              <a:sym typeface="Anton"/>
            </a:endParaRPr>
          </a:p>
        </p:txBody>
      </p:sp>
      <p:pic>
        <p:nvPicPr>
          <p:cNvPr id="241" name="Google Shape;241;p29"/>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242" name="Google Shape;242;p29"/>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nvSpPr>
        <p:spPr>
          <a:xfrm>
            <a:off x="379800" y="761175"/>
            <a:ext cx="8232000" cy="9696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crear un repositorio local, abrimos una consola en la carpeta en la que queremos que se cree y ponemos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248" name="Google Shape;248;p30"/>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Crear un repositorio local</a:t>
            </a:r>
            <a:endParaRPr i="1" sz="3600">
              <a:latin typeface="Anton"/>
              <a:ea typeface="Anton"/>
              <a:cs typeface="Anton"/>
              <a:sym typeface="Anton"/>
            </a:endParaRPr>
          </a:p>
        </p:txBody>
      </p:sp>
      <p:pic>
        <p:nvPicPr>
          <p:cNvPr id="249" name="Google Shape;249;p3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0" name="Google Shape;250;p30"/>
          <p:cNvPicPr preferRelativeResize="0"/>
          <p:nvPr/>
        </p:nvPicPr>
        <p:blipFill>
          <a:blip r:embed="rId4">
            <a:alphaModFix/>
          </a:blip>
          <a:stretch>
            <a:fillRect/>
          </a:stretch>
        </p:blipFill>
        <p:spPr>
          <a:xfrm>
            <a:off x="3938588" y="1730775"/>
            <a:ext cx="1266825" cy="304800"/>
          </a:xfrm>
          <a:prstGeom prst="rect">
            <a:avLst/>
          </a:prstGeom>
          <a:noFill/>
          <a:ln cap="flat" cmpd="sng" w="19050">
            <a:solidFill>
              <a:schemeClr val="dk2"/>
            </a:solidFill>
            <a:prstDash val="solid"/>
            <a:round/>
            <a:headEnd len="sm" w="sm" type="none"/>
            <a:tailEnd len="sm" w="sm" type="none"/>
          </a:ln>
        </p:spPr>
      </p:pic>
      <p:sp>
        <p:nvSpPr>
          <p:cNvPr id="251" name="Google Shape;251;p30"/>
          <p:cNvSpPr txBox="1"/>
          <p:nvPr/>
        </p:nvSpPr>
        <p:spPr>
          <a:xfrm>
            <a:off x="379800" y="2056575"/>
            <a:ext cx="8232000" cy="17559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Ya tenemos entonces una carpeta vacía en la que podemos agregar los archivos de nuestro proyecto y usar los comandos de Git.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configurar este repositorio para poder luego subirlo a nuestra cuenta de Github, usamos los siguientes comandos de consola: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52" name="Google Shape;252;p30"/>
          <p:cNvPicPr preferRelativeResize="0"/>
          <p:nvPr/>
        </p:nvPicPr>
        <p:blipFill>
          <a:blip r:embed="rId5">
            <a:alphaModFix/>
          </a:blip>
          <a:stretch>
            <a:fillRect/>
          </a:stretch>
        </p:blipFill>
        <p:spPr>
          <a:xfrm>
            <a:off x="2081213" y="3833475"/>
            <a:ext cx="4829175" cy="333375"/>
          </a:xfrm>
          <a:prstGeom prst="rect">
            <a:avLst/>
          </a:prstGeom>
          <a:noFill/>
          <a:ln cap="flat" cmpd="sng" w="19050">
            <a:solidFill>
              <a:schemeClr val="dk2"/>
            </a:solidFill>
            <a:prstDash val="solid"/>
            <a:round/>
            <a:headEnd len="sm" w="sm" type="none"/>
            <a:tailEnd len="sm" w="sm" type="none"/>
          </a:ln>
        </p:spPr>
      </p:pic>
      <p:pic>
        <p:nvPicPr>
          <p:cNvPr id="253" name="Google Shape;253;p30"/>
          <p:cNvPicPr preferRelativeResize="0"/>
          <p:nvPr/>
        </p:nvPicPr>
        <p:blipFill>
          <a:blip r:embed="rId6">
            <a:alphaModFix/>
          </a:blip>
          <a:stretch>
            <a:fillRect/>
          </a:stretch>
        </p:blipFill>
        <p:spPr>
          <a:xfrm>
            <a:off x="1757363" y="4288625"/>
            <a:ext cx="5629275" cy="342900"/>
          </a:xfrm>
          <a:prstGeom prst="rect">
            <a:avLst/>
          </a:prstGeom>
          <a:noFill/>
          <a:ln cap="flat" cmpd="sng" w="19050">
            <a:solidFill>
              <a:schemeClr val="dk2"/>
            </a:solidFill>
            <a:prstDash val="solid"/>
            <a:round/>
            <a:headEnd len="sm" w="sm" type="none"/>
            <a:tailEnd len="sm" w="sm" type="none"/>
          </a:ln>
        </p:spPr>
      </p:pic>
      <p:pic>
        <p:nvPicPr>
          <p:cNvPr id="254" name="Google Shape;254;p30"/>
          <p:cNvPicPr preferRelativeResize="0"/>
          <p:nvPr/>
        </p:nvPicPr>
        <p:blipFill rotWithShape="1">
          <a:blip r:embed="rId7">
            <a:alphaModFix/>
          </a:blip>
          <a:srcRect b="0" l="0" r="55808" t="0"/>
          <a:stretch/>
        </p:blipFill>
        <p:spPr>
          <a:xfrm>
            <a:off x="143275" y="132725"/>
            <a:ext cx="762899" cy="721553"/>
          </a:xfrm>
          <a:prstGeom prst="rect">
            <a:avLst/>
          </a:prstGeom>
          <a:noFill/>
          <a:ln>
            <a:noFill/>
          </a:ln>
        </p:spPr>
      </p:pic>
      <p:pic>
        <p:nvPicPr>
          <p:cNvPr id="255" name="Google Shape;255;p30"/>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Conectar repositorio local y remoto</a:t>
            </a:r>
            <a:endParaRPr i="1" sz="3600">
              <a:latin typeface="Anton"/>
              <a:ea typeface="Anton"/>
              <a:cs typeface="Anton"/>
              <a:sym typeface="Anton"/>
            </a:endParaRPr>
          </a:p>
        </p:txBody>
      </p:sp>
      <p:pic>
        <p:nvPicPr>
          <p:cNvPr id="261" name="Google Shape;261;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2" name="Google Shape;262;p31"/>
          <p:cNvSpPr txBox="1"/>
          <p:nvPr/>
        </p:nvSpPr>
        <p:spPr>
          <a:xfrm>
            <a:off x="379800" y="1142175"/>
            <a:ext cx="8232000" cy="23934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conectar el repositorio local creado con el que creamos remoto en Github, primero debemos obtener la url del repositorio remoto, abiréndolo desde nuestra cuenta de Github. El link debe ser de la forma:</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00000"/>
              </a:lnSpc>
              <a:spcBef>
                <a:spcPts val="1300"/>
              </a:spcBef>
              <a:spcAft>
                <a:spcPts val="0"/>
              </a:spcAft>
              <a:buNone/>
            </a:pPr>
            <a:r>
              <a:rPr b="1" lang="en-GB" sz="1900">
                <a:solidFill>
                  <a:srgbClr val="222222"/>
                </a:solidFill>
                <a:highlight>
                  <a:schemeClr val="lt1"/>
                </a:highlight>
                <a:uFill>
                  <a:noFill/>
                </a:uFill>
                <a:latin typeface="Helvetica Neue"/>
                <a:ea typeface="Helvetica Neue"/>
                <a:cs typeface="Helvetica Neue"/>
                <a:sym typeface="Helvetica Neue"/>
                <a:hlinkClick r:id="rId4">
                  <a:extLst>
                    <a:ext uri="{A12FA001-AC4F-418D-AE19-62706E023703}">
                      <ahyp:hlinkClr val="tx"/>
                    </a:ext>
                  </a:extLst>
                </a:hlinkClick>
              </a:rPr>
              <a:t>https://github.com/username/repositoryName.git</a:t>
            </a:r>
            <a:br>
              <a:rPr b="1" lang="en-GB" sz="1900">
                <a:solidFill>
                  <a:schemeClr val="dk1"/>
                </a:solidFill>
                <a:highlight>
                  <a:schemeClr val="lt1"/>
                </a:highlight>
                <a:latin typeface="Helvetica Neue"/>
                <a:ea typeface="Helvetica Neue"/>
                <a:cs typeface="Helvetica Neue"/>
                <a:sym typeface="Helvetica Neue"/>
              </a:rPr>
            </a:br>
            <a:endParaRPr b="1" sz="1900">
              <a:solidFill>
                <a:schemeClr val="dk1"/>
              </a:solidFill>
              <a:highlight>
                <a:schemeClr val="lt1"/>
              </a:highlight>
              <a:latin typeface="Helvetica Neue"/>
              <a:ea typeface="Helvetica Neue"/>
              <a:cs typeface="Helvetica Neue"/>
              <a:sym typeface="Helvetica Neue"/>
            </a:endParaRPr>
          </a:p>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De este modo, en consola, en la carpeta que tenemos el repositorio local, ponemos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63" name="Google Shape;263;p31"/>
          <p:cNvPicPr preferRelativeResize="0"/>
          <p:nvPr/>
        </p:nvPicPr>
        <p:blipFill>
          <a:blip r:embed="rId5">
            <a:alphaModFix/>
          </a:blip>
          <a:stretch>
            <a:fillRect/>
          </a:stretch>
        </p:blipFill>
        <p:spPr>
          <a:xfrm>
            <a:off x="980400" y="3902300"/>
            <a:ext cx="7263125" cy="333511"/>
          </a:xfrm>
          <a:prstGeom prst="rect">
            <a:avLst/>
          </a:prstGeom>
          <a:noFill/>
          <a:ln cap="flat" cmpd="sng" w="19050">
            <a:solidFill>
              <a:schemeClr val="dk2"/>
            </a:solidFill>
            <a:prstDash val="solid"/>
            <a:round/>
            <a:headEnd len="sm" w="sm" type="none"/>
            <a:tailEnd len="sm" w="sm" type="none"/>
          </a:ln>
        </p:spPr>
      </p:pic>
      <p:pic>
        <p:nvPicPr>
          <p:cNvPr id="264" name="Google Shape;264;p31"/>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265" name="Google Shape;265;p3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0" name="Shape 60"/>
        <p:cNvGrpSpPr/>
        <p:nvPr/>
      </p:nvGrpSpPr>
      <p:grpSpPr>
        <a:xfrm>
          <a:off x="0" y="0"/>
          <a:ext cx="0" cy="0"/>
          <a:chOff x="0" y="0"/>
          <a:chExt cx="0" cy="0"/>
        </a:xfrm>
      </p:grpSpPr>
      <p:sp>
        <p:nvSpPr>
          <p:cNvPr id="61" name="Google Shape;61;p14"/>
          <p:cNvSpPr txBox="1"/>
          <p:nvPr/>
        </p:nvSpPr>
        <p:spPr>
          <a:xfrm>
            <a:off x="4082750" y="1638000"/>
            <a:ext cx="44652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Explorar y aplicar el concepto de control de versiones.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Utilizar Git para tu proyecto.</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Conocer PaaS y Heroku y sus funciones.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Implementar un proyecto de Node en Heroku.</a:t>
            </a:r>
            <a:endParaRPr sz="1800">
              <a:solidFill>
                <a:schemeClr val="dk1"/>
              </a:solidFill>
              <a:latin typeface="Helvetica Neue Light"/>
              <a:ea typeface="Helvetica Neue Light"/>
              <a:cs typeface="Helvetica Neue Light"/>
              <a:sym typeface="Helvetica Neue Light"/>
            </a:endParaRPr>
          </a:p>
        </p:txBody>
      </p:sp>
      <p:pic>
        <p:nvPicPr>
          <p:cNvPr id="62" name="Google Shape;62;p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 name="Google Shape;63;p1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4" name="Google Shape;64;p1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Agregar archivos al repositorio</a:t>
            </a:r>
            <a:endParaRPr i="1" sz="3600">
              <a:latin typeface="Anton"/>
              <a:ea typeface="Anton"/>
              <a:cs typeface="Anton"/>
              <a:sym typeface="Anton"/>
            </a:endParaRPr>
          </a:p>
        </p:txBody>
      </p:sp>
      <p:pic>
        <p:nvPicPr>
          <p:cNvPr id="271" name="Google Shape;271;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2" name="Google Shape;272;p32"/>
          <p:cNvSpPr txBox="1"/>
          <p:nvPr/>
        </p:nvSpPr>
        <p:spPr>
          <a:xfrm>
            <a:off x="379800" y="752545"/>
            <a:ext cx="8232000" cy="954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Podemos agregar los archivos de nuestro proyecto al repositorio local con el siguiente comando: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73" name="Google Shape;273;p32"/>
          <p:cNvPicPr preferRelativeResize="0"/>
          <p:nvPr/>
        </p:nvPicPr>
        <p:blipFill>
          <a:blip r:embed="rId4">
            <a:alphaModFix/>
          </a:blip>
          <a:stretch>
            <a:fillRect/>
          </a:stretch>
        </p:blipFill>
        <p:spPr>
          <a:xfrm>
            <a:off x="4672325" y="1724105"/>
            <a:ext cx="3276600" cy="323850"/>
          </a:xfrm>
          <a:prstGeom prst="rect">
            <a:avLst/>
          </a:prstGeom>
          <a:noFill/>
          <a:ln cap="flat" cmpd="sng" w="19050">
            <a:solidFill>
              <a:schemeClr val="dk2"/>
            </a:solidFill>
            <a:prstDash val="solid"/>
            <a:round/>
            <a:headEnd len="sm" w="sm" type="none"/>
            <a:tailEnd len="sm" w="sm" type="none"/>
          </a:ln>
        </p:spPr>
      </p:pic>
      <p:pic>
        <p:nvPicPr>
          <p:cNvPr id="274" name="Google Shape;274;p32"/>
          <p:cNvPicPr preferRelativeResize="0"/>
          <p:nvPr/>
        </p:nvPicPr>
        <p:blipFill>
          <a:blip r:embed="rId5">
            <a:alphaModFix/>
          </a:blip>
          <a:stretch>
            <a:fillRect/>
          </a:stretch>
        </p:blipFill>
        <p:spPr>
          <a:xfrm>
            <a:off x="5977238" y="2656415"/>
            <a:ext cx="1285875" cy="323850"/>
          </a:xfrm>
          <a:prstGeom prst="rect">
            <a:avLst/>
          </a:prstGeom>
          <a:noFill/>
          <a:ln cap="flat" cmpd="sng" w="19050">
            <a:solidFill>
              <a:schemeClr val="dk2"/>
            </a:solidFill>
            <a:prstDash val="solid"/>
            <a:round/>
            <a:headEnd len="sm" w="sm" type="none"/>
            <a:tailEnd len="sm" w="sm" type="none"/>
          </a:ln>
        </p:spPr>
      </p:pic>
      <p:sp>
        <p:nvSpPr>
          <p:cNvPr id="275" name="Google Shape;275;p32"/>
          <p:cNvSpPr txBox="1"/>
          <p:nvPr/>
        </p:nvSpPr>
        <p:spPr>
          <a:xfrm>
            <a:off x="1175300" y="1630270"/>
            <a:ext cx="3815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agregar un solo archivo:</a:t>
            </a:r>
            <a:r>
              <a:rPr lang="en-GB" sz="1800">
                <a:solidFill>
                  <a:schemeClr val="dk1"/>
                </a:solidFill>
                <a:highlight>
                  <a:schemeClr val="lt1"/>
                </a:highlight>
                <a:latin typeface="Helvetica Neue Light"/>
                <a:ea typeface="Helvetica Neue Light"/>
                <a:cs typeface="Helvetica Neue Light"/>
                <a:sym typeface="Helvetica Neue Light"/>
              </a:rPr>
              <a:t> </a:t>
            </a:r>
            <a:endParaRPr sz="1800"/>
          </a:p>
        </p:txBody>
      </p:sp>
      <p:sp>
        <p:nvSpPr>
          <p:cNvPr id="276" name="Google Shape;276;p32"/>
          <p:cNvSpPr txBox="1"/>
          <p:nvPr/>
        </p:nvSpPr>
        <p:spPr>
          <a:xfrm>
            <a:off x="1175300" y="2239870"/>
            <a:ext cx="5716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agregar todos los archivos que no estén ya en el repositorio o que hayan tenido cambios:</a:t>
            </a:r>
            <a:endParaRPr sz="1800"/>
          </a:p>
        </p:txBody>
      </p:sp>
      <p:sp>
        <p:nvSpPr>
          <p:cNvPr id="277" name="Google Shape;277;p32"/>
          <p:cNvSpPr txBox="1"/>
          <p:nvPr/>
        </p:nvSpPr>
        <p:spPr>
          <a:xfrm>
            <a:off x="379800" y="3054345"/>
            <a:ext cx="8529600" cy="14598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Luego, debemos hacer un </a:t>
            </a:r>
            <a:r>
              <a:rPr i="1" lang="en-GB" sz="1800">
                <a:solidFill>
                  <a:schemeClr val="dk1"/>
                </a:solidFill>
                <a:highlight>
                  <a:schemeClr val="lt1"/>
                </a:highlight>
                <a:latin typeface="Helvetica Neue Light"/>
                <a:ea typeface="Helvetica Neue Light"/>
                <a:cs typeface="Helvetica Neue Light"/>
                <a:sym typeface="Helvetica Neue Light"/>
              </a:rPr>
              <a:t>commit</a:t>
            </a:r>
            <a:r>
              <a:rPr lang="en-GB" sz="1800">
                <a:solidFill>
                  <a:schemeClr val="dk1"/>
                </a:solidFill>
                <a:highlight>
                  <a:schemeClr val="lt1"/>
                </a:highlight>
                <a:latin typeface="Helvetica Neue Light"/>
                <a:ea typeface="Helvetica Neue Light"/>
                <a:cs typeface="Helvetica Neue Light"/>
                <a:sym typeface="Helvetica Neue Light"/>
              </a:rPr>
              <a:t> de los archivos agregados para generar un punto en la línea de tiempo y entonces poder volver a ese punto en caso de errores posteriores, es decir, controlar las versiones.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Usamos el comando: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78" name="Google Shape;278;p32"/>
          <p:cNvPicPr preferRelativeResize="0"/>
          <p:nvPr/>
        </p:nvPicPr>
        <p:blipFill>
          <a:blip r:embed="rId6">
            <a:alphaModFix/>
          </a:blip>
          <a:stretch>
            <a:fillRect/>
          </a:stretch>
        </p:blipFill>
        <p:spPr>
          <a:xfrm>
            <a:off x="3172188" y="4120095"/>
            <a:ext cx="3769125" cy="330625"/>
          </a:xfrm>
          <a:prstGeom prst="rect">
            <a:avLst/>
          </a:prstGeom>
          <a:noFill/>
          <a:ln cap="flat" cmpd="sng" w="19050">
            <a:solidFill>
              <a:schemeClr val="dk2"/>
            </a:solidFill>
            <a:prstDash val="solid"/>
            <a:round/>
            <a:headEnd len="sm" w="sm" type="none"/>
            <a:tailEnd len="sm" w="sm" type="none"/>
          </a:ln>
        </p:spPr>
      </p:pic>
      <p:pic>
        <p:nvPicPr>
          <p:cNvPr id="279" name="Google Shape;279;p32"/>
          <p:cNvPicPr preferRelativeResize="0"/>
          <p:nvPr/>
        </p:nvPicPr>
        <p:blipFill rotWithShape="1">
          <a:blip r:embed="rId7">
            <a:alphaModFix/>
          </a:blip>
          <a:srcRect b="0" l="0" r="55808" t="0"/>
          <a:stretch/>
        </p:blipFill>
        <p:spPr>
          <a:xfrm>
            <a:off x="143275" y="132725"/>
            <a:ext cx="762899" cy="721553"/>
          </a:xfrm>
          <a:prstGeom prst="rect">
            <a:avLst/>
          </a:prstGeom>
          <a:noFill/>
          <a:ln>
            <a:noFill/>
          </a:ln>
        </p:spPr>
      </p:pic>
      <p:pic>
        <p:nvPicPr>
          <p:cNvPr id="280" name="Google Shape;280;p32"/>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nvSpPr>
        <p:spPr>
          <a:xfrm>
            <a:off x="118050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Subir y descargar archivos del repositorio remoto</a:t>
            </a:r>
            <a:endParaRPr i="1" sz="3600">
              <a:latin typeface="Anton"/>
              <a:ea typeface="Anton"/>
              <a:cs typeface="Anton"/>
              <a:sym typeface="Anton"/>
            </a:endParaRPr>
          </a:p>
        </p:txBody>
      </p:sp>
      <p:pic>
        <p:nvPicPr>
          <p:cNvPr id="286" name="Google Shape;286;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7" name="Google Shape;287;p33"/>
          <p:cNvSpPr txBox="1"/>
          <p:nvPr/>
        </p:nvSpPr>
        <p:spPr>
          <a:xfrm>
            <a:off x="379800" y="1218375"/>
            <a:ext cx="8319300" cy="9543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Luego, para subir los archivos que agregamos del repositorio local al remoto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288" name="Google Shape;288;p33"/>
          <p:cNvSpPr txBox="1"/>
          <p:nvPr/>
        </p:nvSpPr>
        <p:spPr>
          <a:xfrm>
            <a:off x="379800" y="2732285"/>
            <a:ext cx="83193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descargar archivos al repositorio local que están en ell repositorio remoto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89" name="Google Shape;289;p33"/>
          <p:cNvPicPr preferRelativeResize="0"/>
          <p:nvPr/>
        </p:nvPicPr>
        <p:blipFill>
          <a:blip r:embed="rId4">
            <a:alphaModFix/>
          </a:blip>
          <a:stretch>
            <a:fillRect/>
          </a:stretch>
        </p:blipFill>
        <p:spPr>
          <a:xfrm>
            <a:off x="3148013" y="2207195"/>
            <a:ext cx="2695575" cy="276225"/>
          </a:xfrm>
          <a:prstGeom prst="rect">
            <a:avLst/>
          </a:prstGeom>
          <a:noFill/>
          <a:ln cap="flat" cmpd="sng" w="19050">
            <a:solidFill>
              <a:schemeClr val="dk2"/>
            </a:solidFill>
            <a:prstDash val="solid"/>
            <a:round/>
            <a:headEnd len="sm" w="sm" type="none"/>
            <a:tailEnd len="sm" w="sm" type="none"/>
          </a:ln>
        </p:spPr>
      </p:pic>
      <p:pic>
        <p:nvPicPr>
          <p:cNvPr id="290" name="Google Shape;290;p33"/>
          <p:cNvPicPr preferRelativeResize="0"/>
          <p:nvPr/>
        </p:nvPicPr>
        <p:blipFill>
          <a:blip r:embed="rId5">
            <a:alphaModFix/>
          </a:blip>
          <a:stretch>
            <a:fillRect/>
          </a:stretch>
        </p:blipFill>
        <p:spPr>
          <a:xfrm>
            <a:off x="3171825" y="3543900"/>
            <a:ext cx="2647950" cy="304800"/>
          </a:xfrm>
          <a:prstGeom prst="rect">
            <a:avLst/>
          </a:prstGeom>
          <a:noFill/>
          <a:ln cap="flat" cmpd="sng" w="19050">
            <a:solidFill>
              <a:schemeClr val="dk2"/>
            </a:solidFill>
            <a:prstDash val="solid"/>
            <a:round/>
            <a:headEnd len="sm" w="sm" type="none"/>
            <a:tailEnd len="sm" w="sm" type="none"/>
          </a:ln>
        </p:spPr>
      </p:pic>
      <p:sp>
        <p:nvSpPr>
          <p:cNvPr id="291" name="Google Shape;291;p33"/>
          <p:cNvSpPr txBox="1"/>
          <p:nvPr/>
        </p:nvSpPr>
        <p:spPr>
          <a:xfrm>
            <a:off x="379800" y="4189375"/>
            <a:ext cx="8319300" cy="6771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1000"/>
              </a:spcAft>
              <a:buNone/>
            </a:pPr>
            <a:r>
              <a:rPr lang="en-GB" sz="1600">
                <a:solidFill>
                  <a:schemeClr val="dk1"/>
                </a:solidFill>
                <a:highlight>
                  <a:schemeClr val="lt1"/>
                </a:highlight>
                <a:latin typeface="Helvetica Neue Light"/>
                <a:ea typeface="Helvetica Neue Light"/>
                <a:cs typeface="Helvetica Neue Light"/>
                <a:sym typeface="Helvetica Neue Light"/>
              </a:rPr>
              <a:t>👉 Pueden ser, por ejemplo, archivos subidos por otro usuario al mismo repositorio y entonces no lo tendremos en el local.</a:t>
            </a:r>
            <a:endParaRPr sz="1100"/>
          </a:p>
        </p:txBody>
      </p:sp>
      <p:pic>
        <p:nvPicPr>
          <p:cNvPr id="292" name="Google Shape;292;p33"/>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293" name="Google Shape;293;p3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Clonar un repositorio remoto</a:t>
            </a:r>
            <a:endParaRPr i="1" sz="3600">
              <a:latin typeface="Anton"/>
              <a:ea typeface="Anton"/>
              <a:cs typeface="Anton"/>
              <a:sym typeface="Anton"/>
            </a:endParaRPr>
          </a:p>
        </p:txBody>
      </p:sp>
      <p:pic>
        <p:nvPicPr>
          <p:cNvPr id="299" name="Google Shape;299;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0" name="Google Shape;300;p34"/>
          <p:cNvSpPr txBox="1"/>
          <p:nvPr/>
        </p:nvSpPr>
        <p:spPr>
          <a:xfrm>
            <a:off x="253290" y="989800"/>
            <a:ext cx="8232000" cy="3189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Si estamos trabajando en equipo, uno de los integrantes puede crear el repositorio y subir al repositorio remoto los archivos iniciales del proyecto con los comandos que ya vimos.</a:t>
            </a:r>
            <a:endParaRPr b="1" sz="1800">
              <a:solidFill>
                <a:schemeClr val="dk1"/>
              </a:solidFill>
              <a:highlight>
                <a:schemeClr val="lt1"/>
              </a:highlight>
              <a:latin typeface="Helvetica Neue"/>
              <a:ea typeface="Helvetica Neue"/>
              <a:cs typeface="Helvetica Neue"/>
              <a:sym typeface="Helvetica Neue"/>
            </a:endParaRPr>
          </a:p>
          <a:p>
            <a:pPr indent="-342900" lvl="0" marL="457200" rtl="0" algn="l">
              <a:lnSpc>
                <a:spcPct val="100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Si queremos tener luego ese repositorio localmente en nuestras computadoras, vamos a tener que clonarlo.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eso, necesitamos la misma url del repositorio remoto que usamos anteriormente (del repositorio que nos queramos clonar) y usamos el siguiente comando en consola en la carpeta en la que queremos que esté el proyecto: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01" name="Google Shape;301;p34"/>
          <p:cNvPicPr preferRelativeResize="0"/>
          <p:nvPr/>
        </p:nvPicPr>
        <p:blipFill>
          <a:blip r:embed="rId4">
            <a:alphaModFix/>
          </a:blip>
          <a:stretch>
            <a:fillRect/>
          </a:stretch>
        </p:blipFill>
        <p:spPr>
          <a:xfrm>
            <a:off x="1562100" y="4185988"/>
            <a:ext cx="6172200" cy="314325"/>
          </a:xfrm>
          <a:prstGeom prst="rect">
            <a:avLst/>
          </a:prstGeom>
          <a:noFill/>
          <a:ln cap="flat" cmpd="sng" w="19050">
            <a:solidFill>
              <a:schemeClr val="dk2"/>
            </a:solidFill>
            <a:prstDash val="solid"/>
            <a:round/>
            <a:headEnd len="sm" w="sm" type="none"/>
            <a:tailEnd len="sm" w="sm" type="none"/>
          </a:ln>
        </p:spPr>
      </p:pic>
      <p:pic>
        <p:nvPicPr>
          <p:cNvPr id="302" name="Google Shape;302;p34"/>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303" name="Google Shape;303;p3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07" name="Shape 307"/>
        <p:cNvGrpSpPr/>
        <p:nvPr/>
      </p:nvGrpSpPr>
      <p:grpSpPr>
        <a:xfrm>
          <a:off x="0" y="0"/>
          <a:ext cx="0" cy="0"/>
          <a:chOff x="0" y="0"/>
          <a:chExt cx="0" cy="0"/>
        </a:xfrm>
      </p:grpSpPr>
      <p:sp>
        <p:nvSpPr>
          <p:cNvPr id="308" name="Google Shape;308;p35"/>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TRABAJANDO CON BRANCHES EN GIT</a:t>
            </a:r>
            <a:endParaRPr i="1" sz="3600">
              <a:latin typeface="Anton"/>
              <a:ea typeface="Anton"/>
              <a:cs typeface="Anton"/>
              <a:sym typeface="Anton"/>
            </a:endParaRPr>
          </a:p>
        </p:txBody>
      </p:sp>
      <p:pic>
        <p:nvPicPr>
          <p:cNvPr id="309" name="Google Shape;309;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¿Para qué son?</a:t>
            </a:r>
            <a:endParaRPr i="1" sz="3600">
              <a:latin typeface="Anton"/>
              <a:ea typeface="Anton"/>
              <a:cs typeface="Anton"/>
              <a:sym typeface="Anton"/>
            </a:endParaRPr>
          </a:p>
        </p:txBody>
      </p:sp>
      <p:pic>
        <p:nvPicPr>
          <p:cNvPr id="315" name="Google Shape;315;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6" name="Google Shape;316;p36"/>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17" name="Google Shape;317;p36"/>
          <p:cNvSpPr txBox="1"/>
          <p:nvPr/>
        </p:nvSpPr>
        <p:spPr>
          <a:xfrm>
            <a:off x="379800" y="684975"/>
            <a:ext cx="8232000" cy="40611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130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Las </a:t>
            </a:r>
            <a:r>
              <a:rPr b="1" lang="en-GB" sz="1900">
                <a:solidFill>
                  <a:schemeClr val="dk1"/>
                </a:solidFill>
                <a:highlight>
                  <a:schemeClr val="lt1"/>
                </a:highlight>
                <a:latin typeface="Helvetica Neue"/>
                <a:ea typeface="Helvetica Neue"/>
                <a:cs typeface="Helvetica Neue"/>
                <a:sym typeface="Helvetica Neue"/>
              </a:rPr>
              <a:t>ramas (</a:t>
            </a:r>
            <a:r>
              <a:rPr b="1" i="1" lang="en-GB" sz="1900">
                <a:solidFill>
                  <a:schemeClr val="dk1"/>
                </a:solidFill>
                <a:highlight>
                  <a:schemeClr val="lt1"/>
                </a:highlight>
                <a:latin typeface="Helvetica Neue"/>
                <a:ea typeface="Helvetica Neue"/>
                <a:cs typeface="Helvetica Neue"/>
                <a:sym typeface="Helvetica Neue"/>
              </a:rPr>
              <a:t>branches</a:t>
            </a:r>
            <a:r>
              <a:rPr b="1" lang="en-GB" sz="1900">
                <a:solidFill>
                  <a:schemeClr val="dk1"/>
                </a:solidFill>
                <a:highlight>
                  <a:schemeClr val="lt1"/>
                </a:highlight>
                <a:latin typeface="Helvetica Neue"/>
                <a:ea typeface="Helvetica Neue"/>
                <a:cs typeface="Helvetica Neue"/>
                <a:sym typeface="Helvetica Neue"/>
              </a:rPr>
              <a:t>)</a:t>
            </a:r>
            <a:r>
              <a:rPr lang="en-GB" sz="1900">
                <a:solidFill>
                  <a:schemeClr val="dk1"/>
                </a:solidFill>
                <a:highlight>
                  <a:schemeClr val="lt1"/>
                </a:highlight>
                <a:latin typeface="Helvetica Neue Light"/>
                <a:ea typeface="Helvetica Neue Light"/>
                <a:cs typeface="Helvetica Neue Light"/>
                <a:sym typeface="Helvetica Neue Light"/>
              </a:rPr>
              <a:t> son utilizadas para desarrollar </a:t>
            </a:r>
            <a:r>
              <a:rPr b="1" lang="en-GB" sz="1900">
                <a:solidFill>
                  <a:schemeClr val="dk1"/>
                </a:solidFill>
                <a:highlight>
                  <a:schemeClr val="lt1"/>
                </a:highlight>
                <a:latin typeface="Helvetica Neue"/>
                <a:ea typeface="Helvetica Neue"/>
                <a:cs typeface="Helvetica Neue"/>
                <a:sym typeface="Helvetica Neue"/>
              </a:rPr>
              <a:t>funcionalidades aisladas</a:t>
            </a:r>
            <a:r>
              <a:rPr lang="en-GB" sz="1900">
                <a:solidFill>
                  <a:schemeClr val="dk1"/>
                </a:solidFill>
                <a:highlight>
                  <a:schemeClr val="lt1"/>
                </a:highlight>
                <a:latin typeface="Helvetica Neue Light"/>
                <a:ea typeface="Helvetica Neue Light"/>
                <a:cs typeface="Helvetica Neue Light"/>
                <a:sym typeface="Helvetica Neue Light"/>
              </a:rPr>
              <a:t> unas de otras.</a:t>
            </a:r>
            <a:br>
              <a:rPr lang="en-GB" sz="1900">
                <a:solidFill>
                  <a:schemeClr val="dk1"/>
                </a:solidFill>
                <a:highlight>
                  <a:schemeClr val="lt1"/>
                </a:highlight>
                <a:latin typeface="Helvetica Neue Light"/>
                <a:ea typeface="Helvetica Neue Light"/>
                <a:cs typeface="Helvetica Neue Light"/>
                <a:sym typeface="Helvetica Neue Light"/>
              </a:rPr>
            </a:br>
            <a:endParaRPr sz="19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La </a:t>
            </a:r>
            <a:r>
              <a:rPr b="1" lang="en-GB" sz="1800">
                <a:solidFill>
                  <a:schemeClr val="dk1"/>
                </a:solidFill>
                <a:highlight>
                  <a:schemeClr val="lt1"/>
                </a:highlight>
                <a:latin typeface="Helvetica Neue"/>
                <a:ea typeface="Helvetica Neue"/>
                <a:cs typeface="Helvetica Neue"/>
                <a:sym typeface="Helvetica Neue"/>
              </a:rPr>
              <a:t>rama </a:t>
            </a:r>
            <a:r>
              <a:rPr b="1" i="1" lang="en-GB" sz="1800">
                <a:solidFill>
                  <a:schemeClr val="dk1"/>
                </a:solidFill>
                <a:highlight>
                  <a:schemeClr val="lt1"/>
                </a:highlight>
                <a:latin typeface="Helvetica Neue"/>
                <a:ea typeface="Helvetica Neue"/>
                <a:cs typeface="Helvetica Neue"/>
                <a:sym typeface="Helvetica Neue"/>
              </a:rPr>
              <a:t>Master</a:t>
            </a:r>
            <a:r>
              <a:rPr lang="en-GB" sz="1800">
                <a:solidFill>
                  <a:schemeClr val="dk1"/>
                </a:solidFill>
                <a:highlight>
                  <a:schemeClr val="lt1"/>
                </a:highlight>
                <a:latin typeface="Helvetica Neue Light"/>
                <a:ea typeface="Helvetica Neue Light"/>
                <a:cs typeface="Helvetica Neue Light"/>
                <a:sym typeface="Helvetica Neue Light"/>
              </a:rPr>
              <a:t> es la rama </a:t>
            </a:r>
            <a:r>
              <a:rPr lang="en-GB" sz="1800">
                <a:solidFill>
                  <a:schemeClr val="dk1"/>
                </a:solidFill>
                <a:highlight>
                  <a:schemeClr val="lt1"/>
                </a:highlight>
                <a:latin typeface="Helvetica Neue Light"/>
                <a:ea typeface="Helvetica Neue Light"/>
                <a:cs typeface="Helvetica Neue Light"/>
                <a:sym typeface="Helvetica Neue Light"/>
              </a:rPr>
              <a:t>principal</a:t>
            </a:r>
            <a:r>
              <a:rPr lang="en-GB" sz="1800">
                <a:solidFill>
                  <a:schemeClr val="dk1"/>
                </a:solidFill>
                <a:highlight>
                  <a:schemeClr val="lt1"/>
                </a:highlight>
                <a:latin typeface="Helvetica Neue Light"/>
                <a:ea typeface="Helvetica Neue Light"/>
                <a:cs typeface="Helvetica Neue Light"/>
                <a:sym typeface="Helvetica Neue Light"/>
              </a:rPr>
              <a:t> y "por defecto" cuando creas un repositorio. </a:t>
            </a:r>
            <a:r>
              <a:rPr lang="en-GB" sz="1800">
                <a:solidFill>
                  <a:schemeClr val="dk1"/>
                </a:solidFill>
                <a:highlight>
                  <a:schemeClr val="lt1"/>
                </a:highlight>
                <a:latin typeface="Helvetica Neue Light"/>
                <a:ea typeface="Helvetica Neue Light"/>
                <a:cs typeface="Helvetica Neue Light"/>
                <a:sym typeface="Helvetica Neue Light"/>
              </a:rPr>
              <a:t>Es la rama de producción que </a:t>
            </a:r>
            <a:r>
              <a:rPr lang="en-GB" sz="1800">
                <a:solidFill>
                  <a:schemeClr val="dk1"/>
                </a:solidFill>
                <a:highlight>
                  <a:schemeClr val="lt1"/>
                </a:highlight>
                <a:latin typeface="Helvetica Neue Light"/>
                <a:ea typeface="Helvetica Neue Light"/>
                <a:cs typeface="Helvetica Neue Light"/>
                <a:sym typeface="Helvetica Neue Light"/>
              </a:rPr>
              <a:t>se suele usar solo para lo que ya esté listo.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Luego, se suele tener una </a:t>
            </a:r>
            <a:r>
              <a:rPr b="1" lang="en-GB" sz="1800">
                <a:solidFill>
                  <a:schemeClr val="dk1"/>
                </a:solidFill>
                <a:highlight>
                  <a:schemeClr val="lt1"/>
                </a:highlight>
                <a:latin typeface="Helvetica Neue"/>
                <a:ea typeface="Helvetica Neue"/>
                <a:cs typeface="Helvetica Neue"/>
                <a:sym typeface="Helvetica Neue"/>
              </a:rPr>
              <a:t>rama </a:t>
            </a:r>
            <a:r>
              <a:rPr lang="en-GB" sz="1800">
                <a:solidFill>
                  <a:schemeClr val="dk1"/>
                </a:solidFill>
                <a:highlight>
                  <a:schemeClr val="lt1"/>
                </a:highlight>
                <a:latin typeface="Helvetica Neue Light"/>
                <a:ea typeface="Helvetica Neue Light"/>
                <a:cs typeface="Helvetica Neue Light"/>
                <a:sym typeface="Helvetica Neue Light"/>
              </a:rPr>
              <a:t>llamada </a:t>
            </a:r>
            <a:r>
              <a:rPr b="1" i="1" lang="en-GB" sz="1800">
                <a:solidFill>
                  <a:schemeClr val="dk1"/>
                </a:solidFill>
                <a:highlight>
                  <a:schemeClr val="lt1"/>
                </a:highlight>
                <a:latin typeface="Helvetica Neue"/>
                <a:ea typeface="Helvetica Neue"/>
                <a:cs typeface="Helvetica Neue"/>
                <a:sym typeface="Helvetica Neue"/>
              </a:rPr>
              <a:t>Dev</a:t>
            </a:r>
            <a:r>
              <a:rPr lang="en-GB" sz="1800">
                <a:solidFill>
                  <a:schemeClr val="dk1"/>
                </a:solidFill>
                <a:highlight>
                  <a:schemeClr val="lt1"/>
                </a:highlight>
                <a:latin typeface="Helvetica Neue Light"/>
                <a:ea typeface="Helvetica Neue Light"/>
                <a:cs typeface="Helvetica Neue Light"/>
                <a:sym typeface="Helvetica Neue Light"/>
              </a:rPr>
              <a:t>, en la cual se van fusionando las nuevas funcionalidades una vez que se desarrollan y se aprueba su correcto funcionamiento. Es la rama de desarrollo.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Finalmente, se van creando </a:t>
            </a:r>
            <a:r>
              <a:rPr b="1" lang="en-GB" sz="1800">
                <a:solidFill>
                  <a:schemeClr val="dk1"/>
                </a:solidFill>
                <a:highlight>
                  <a:schemeClr val="lt1"/>
                </a:highlight>
                <a:latin typeface="Helvetica Neue"/>
                <a:ea typeface="Helvetica Neue"/>
                <a:cs typeface="Helvetica Neue"/>
                <a:sym typeface="Helvetica Neue"/>
              </a:rPr>
              <a:t>distintas ramas</a:t>
            </a:r>
            <a:r>
              <a:rPr lang="en-GB" sz="1800">
                <a:solidFill>
                  <a:schemeClr val="dk1"/>
                </a:solidFill>
                <a:highlight>
                  <a:schemeClr val="lt1"/>
                </a:highlight>
                <a:latin typeface="Helvetica Neue Light"/>
                <a:ea typeface="Helvetica Neue Light"/>
                <a:cs typeface="Helvetica Neue Light"/>
                <a:sym typeface="Helvetica Neue Light"/>
              </a:rPr>
              <a:t> para ir desarrollando las distintas funcionalidades y no tener problemas por posibles errores que puedan </a:t>
            </a:r>
            <a:r>
              <a:rPr lang="en-GB" sz="1800">
                <a:solidFill>
                  <a:schemeClr val="dk1"/>
                </a:solidFill>
                <a:highlight>
                  <a:schemeClr val="lt1"/>
                </a:highlight>
                <a:latin typeface="Helvetica Neue Light"/>
                <a:ea typeface="Helvetica Neue Light"/>
                <a:cs typeface="Helvetica Neue Light"/>
                <a:sym typeface="Helvetica Neue Light"/>
              </a:rPr>
              <a:t>surgir</a:t>
            </a:r>
            <a:r>
              <a:rPr lang="en-GB" sz="1800">
                <a:solidFill>
                  <a:schemeClr val="dk1"/>
                </a:solidFill>
                <a:highlight>
                  <a:schemeClr val="lt1"/>
                </a:highlight>
                <a:latin typeface="Helvetica Neue Light"/>
                <a:ea typeface="Helvetica Neue Light"/>
                <a:cs typeface="Helvetica Neue Light"/>
                <a:sym typeface="Helvetica Neue Light"/>
              </a:rPr>
              <a:t> de estos cambios (</a:t>
            </a:r>
            <a:r>
              <a:rPr i="1" lang="en-GB" sz="1800">
                <a:solidFill>
                  <a:schemeClr val="dk1"/>
                </a:solidFill>
                <a:highlight>
                  <a:schemeClr val="lt1"/>
                </a:highlight>
                <a:latin typeface="Helvetica Neue Light"/>
                <a:ea typeface="Helvetica Neue Light"/>
                <a:cs typeface="Helvetica Neue Light"/>
                <a:sym typeface="Helvetica Neue Light"/>
              </a:rPr>
              <a:t>se hace de forma aislada</a:t>
            </a:r>
            <a:r>
              <a:rPr lang="en-GB"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18" name="Google Shape;318;p36"/>
          <p:cNvPicPr preferRelativeResize="0"/>
          <p:nvPr/>
        </p:nvPicPr>
        <p:blipFill>
          <a:blip r:embed="rId5">
            <a:alphaModFix/>
          </a:blip>
          <a:stretch>
            <a:fillRect/>
          </a:stretch>
        </p:blipFill>
        <p:spPr>
          <a:xfrm>
            <a:off x="179775" y="160738"/>
            <a:ext cx="624175" cy="624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Trabajando con branches en Git</a:t>
            </a:r>
            <a:endParaRPr i="1" sz="3600">
              <a:latin typeface="Anton"/>
              <a:ea typeface="Anton"/>
              <a:cs typeface="Anton"/>
              <a:sym typeface="Anton"/>
            </a:endParaRPr>
          </a:p>
        </p:txBody>
      </p:sp>
      <p:pic>
        <p:nvPicPr>
          <p:cNvPr id="324" name="Google Shape;324;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5" name="Google Shape;325;p37"/>
          <p:cNvSpPr txBox="1"/>
          <p:nvPr/>
        </p:nvSpPr>
        <p:spPr>
          <a:xfrm>
            <a:off x="227400" y="10659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crear una nueva rama y posicionarnos sobre ella en el repositorio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26" name="Google Shape;326;p37"/>
          <p:cNvPicPr preferRelativeResize="0"/>
          <p:nvPr/>
        </p:nvPicPr>
        <p:blipFill>
          <a:blip r:embed="rId4">
            <a:alphaModFix/>
          </a:blip>
          <a:stretch>
            <a:fillRect/>
          </a:stretch>
        </p:blipFill>
        <p:spPr>
          <a:xfrm>
            <a:off x="3071813" y="1644995"/>
            <a:ext cx="3457575" cy="295275"/>
          </a:xfrm>
          <a:prstGeom prst="rect">
            <a:avLst/>
          </a:prstGeom>
          <a:noFill/>
          <a:ln cap="flat" cmpd="sng" w="9525">
            <a:solidFill>
              <a:schemeClr val="dk2"/>
            </a:solidFill>
            <a:prstDash val="solid"/>
            <a:round/>
            <a:headEnd len="sm" w="sm" type="none"/>
            <a:tailEnd len="sm" w="sm" type="none"/>
          </a:ln>
        </p:spPr>
      </p:pic>
      <p:sp>
        <p:nvSpPr>
          <p:cNvPr id="327" name="Google Shape;327;p37"/>
          <p:cNvSpPr txBox="1"/>
          <p:nvPr/>
        </p:nvSpPr>
        <p:spPr>
          <a:xfrm>
            <a:off x="227400" y="19803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cambiar entre ramas ya creadas (Master o cualquier otra)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28" name="Google Shape;328;p37"/>
          <p:cNvPicPr preferRelativeResize="0"/>
          <p:nvPr/>
        </p:nvPicPr>
        <p:blipFill rotWithShape="1">
          <a:blip r:embed="rId5">
            <a:alphaModFix/>
          </a:blip>
          <a:srcRect b="13889" l="0" r="0" t="0"/>
          <a:stretch/>
        </p:blipFill>
        <p:spPr>
          <a:xfrm>
            <a:off x="1909775" y="2564795"/>
            <a:ext cx="3038475" cy="295275"/>
          </a:xfrm>
          <a:prstGeom prst="rect">
            <a:avLst/>
          </a:prstGeom>
          <a:noFill/>
          <a:ln cap="flat" cmpd="sng" w="9525">
            <a:solidFill>
              <a:schemeClr val="dk2"/>
            </a:solidFill>
            <a:prstDash val="solid"/>
            <a:round/>
            <a:headEnd len="sm" w="sm" type="none"/>
            <a:tailEnd len="sm" w="sm" type="none"/>
          </a:ln>
        </p:spPr>
      </p:pic>
      <p:sp>
        <p:nvSpPr>
          <p:cNvPr id="329" name="Google Shape;329;p37"/>
          <p:cNvSpPr txBox="1"/>
          <p:nvPr/>
        </p:nvSpPr>
        <p:spPr>
          <a:xfrm>
            <a:off x="227400" y="3809175"/>
            <a:ext cx="8232000" cy="658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borrar una rama creada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330" name="Google Shape;330;p37"/>
          <p:cNvSpPr txBox="1"/>
          <p:nvPr/>
        </p:nvSpPr>
        <p:spPr>
          <a:xfrm>
            <a:off x="227400" y="2970975"/>
            <a:ext cx="8232000" cy="658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ver el listado de todas las ramas del repositorio: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31" name="Google Shape;331;p37"/>
          <p:cNvPicPr preferRelativeResize="0"/>
          <p:nvPr/>
        </p:nvPicPr>
        <p:blipFill rotWithShape="1">
          <a:blip r:embed="rId6">
            <a:alphaModFix/>
          </a:blip>
          <a:srcRect b="11426" l="0" r="52462" t="0"/>
          <a:stretch/>
        </p:blipFill>
        <p:spPr>
          <a:xfrm>
            <a:off x="6332200" y="3231635"/>
            <a:ext cx="1385525" cy="295275"/>
          </a:xfrm>
          <a:prstGeom prst="rect">
            <a:avLst/>
          </a:prstGeom>
          <a:noFill/>
          <a:ln cap="flat" cmpd="sng" w="9525">
            <a:solidFill>
              <a:schemeClr val="dk2"/>
            </a:solidFill>
            <a:prstDash val="solid"/>
            <a:round/>
            <a:headEnd len="sm" w="sm" type="none"/>
            <a:tailEnd len="sm" w="sm" type="none"/>
          </a:ln>
        </p:spPr>
      </p:pic>
      <p:pic>
        <p:nvPicPr>
          <p:cNvPr id="332" name="Google Shape;332;p37"/>
          <p:cNvPicPr preferRelativeResize="0"/>
          <p:nvPr/>
        </p:nvPicPr>
        <p:blipFill rotWithShape="1">
          <a:blip r:embed="rId7">
            <a:alphaModFix/>
          </a:blip>
          <a:srcRect b="0" l="0" r="0" t="0"/>
          <a:stretch/>
        </p:blipFill>
        <p:spPr>
          <a:xfrm>
            <a:off x="6035875" y="4096900"/>
            <a:ext cx="3015650" cy="295275"/>
          </a:xfrm>
          <a:prstGeom prst="rect">
            <a:avLst/>
          </a:prstGeom>
          <a:noFill/>
          <a:ln cap="flat" cmpd="sng" w="9525">
            <a:solidFill>
              <a:schemeClr val="dk2"/>
            </a:solidFill>
            <a:prstDash val="solid"/>
            <a:round/>
            <a:headEnd len="sm" w="sm" type="none"/>
            <a:tailEnd len="sm" w="sm" type="none"/>
          </a:ln>
        </p:spPr>
      </p:pic>
      <p:pic>
        <p:nvPicPr>
          <p:cNvPr id="333" name="Google Shape;333;p37"/>
          <p:cNvPicPr preferRelativeResize="0"/>
          <p:nvPr/>
        </p:nvPicPr>
        <p:blipFill>
          <a:blip r:embed="rId8">
            <a:alphaModFix/>
          </a:blip>
          <a:stretch>
            <a:fillRect/>
          </a:stretch>
        </p:blipFill>
        <p:spPr>
          <a:xfrm>
            <a:off x="179775" y="160738"/>
            <a:ext cx="624175" cy="624175"/>
          </a:xfrm>
          <a:prstGeom prst="rect">
            <a:avLst/>
          </a:prstGeom>
          <a:noFill/>
          <a:ln>
            <a:noFill/>
          </a:ln>
        </p:spPr>
      </p:pic>
      <p:pic>
        <p:nvPicPr>
          <p:cNvPr id="334" name="Google Shape;334;p37"/>
          <p:cNvPicPr preferRelativeResize="0"/>
          <p:nvPr/>
        </p:nvPicPr>
        <p:blipFill rotWithShape="1">
          <a:blip r:embed="rId9">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Subir y descargar de ramas</a:t>
            </a:r>
            <a:endParaRPr i="1" sz="3600">
              <a:latin typeface="Anton"/>
              <a:ea typeface="Anton"/>
              <a:cs typeface="Anton"/>
              <a:sym typeface="Anton"/>
            </a:endParaRPr>
          </a:p>
        </p:txBody>
      </p:sp>
      <p:pic>
        <p:nvPicPr>
          <p:cNvPr id="340" name="Google Shape;340;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1" name="Google Shape;341;p38"/>
          <p:cNvSpPr txBox="1"/>
          <p:nvPr/>
        </p:nvSpPr>
        <p:spPr>
          <a:xfrm>
            <a:off x="379800" y="12945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13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Todos los comandos anteriores se ejecutan sobre el repositorio local.</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50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que la rama se cree luego en el repositorio remoto, hay que hacerle un push:</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342" name="Google Shape;342;p38"/>
          <p:cNvSpPr txBox="1"/>
          <p:nvPr/>
        </p:nvSpPr>
        <p:spPr>
          <a:xfrm>
            <a:off x="379800" y="2589975"/>
            <a:ext cx="8232000" cy="1430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actualizar el repositorio local en una rama en particular que se pudo haber actualizado en el remoto, nos posicionamos en la consola en el proyecto y vamos a la rama que queremos actualizar. Ahí ejecutamos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43" name="Google Shape;343;p38"/>
          <p:cNvPicPr preferRelativeResize="0"/>
          <p:nvPr/>
        </p:nvPicPr>
        <p:blipFill>
          <a:blip r:embed="rId4">
            <a:alphaModFix/>
          </a:blip>
          <a:stretch>
            <a:fillRect/>
          </a:stretch>
        </p:blipFill>
        <p:spPr>
          <a:xfrm>
            <a:off x="1930988" y="2317445"/>
            <a:ext cx="3343275" cy="276225"/>
          </a:xfrm>
          <a:prstGeom prst="rect">
            <a:avLst/>
          </a:prstGeom>
          <a:noFill/>
          <a:ln>
            <a:noFill/>
          </a:ln>
        </p:spPr>
      </p:pic>
      <p:pic>
        <p:nvPicPr>
          <p:cNvPr id="344" name="Google Shape;344;p38"/>
          <p:cNvPicPr preferRelativeResize="0"/>
          <p:nvPr/>
        </p:nvPicPr>
        <p:blipFill>
          <a:blip r:embed="rId5">
            <a:alphaModFix/>
          </a:blip>
          <a:stretch>
            <a:fillRect/>
          </a:stretch>
        </p:blipFill>
        <p:spPr>
          <a:xfrm>
            <a:off x="2116488" y="3747255"/>
            <a:ext cx="1029594" cy="276225"/>
          </a:xfrm>
          <a:prstGeom prst="rect">
            <a:avLst/>
          </a:prstGeom>
          <a:noFill/>
          <a:ln cap="flat" cmpd="sng" w="9525">
            <a:solidFill>
              <a:schemeClr val="dk2"/>
            </a:solidFill>
            <a:prstDash val="solid"/>
            <a:round/>
            <a:headEnd len="sm" w="sm" type="none"/>
            <a:tailEnd len="sm" w="sm" type="none"/>
          </a:ln>
        </p:spPr>
      </p:pic>
      <p:pic>
        <p:nvPicPr>
          <p:cNvPr id="345" name="Google Shape;345;p38"/>
          <p:cNvPicPr preferRelativeResize="0"/>
          <p:nvPr/>
        </p:nvPicPr>
        <p:blipFill>
          <a:blip r:embed="rId6">
            <a:alphaModFix/>
          </a:blip>
          <a:stretch>
            <a:fillRect/>
          </a:stretch>
        </p:blipFill>
        <p:spPr>
          <a:xfrm>
            <a:off x="179775" y="160738"/>
            <a:ext cx="624175" cy="624175"/>
          </a:xfrm>
          <a:prstGeom prst="rect">
            <a:avLst/>
          </a:prstGeom>
          <a:noFill/>
          <a:ln>
            <a:noFill/>
          </a:ln>
        </p:spPr>
      </p:pic>
      <p:pic>
        <p:nvPicPr>
          <p:cNvPr id="346" name="Google Shape;346;p3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Fusionar ramas</a:t>
            </a:r>
            <a:endParaRPr i="1" sz="3600">
              <a:latin typeface="Anton"/>
              <a:ea typeface="Anton"/>
              <a:cs typeface="Anton"/>
              <a:sym typeface="Anton"/>
            </a:endParaRPr>
          </a:p>
        </p:txBody>
      </p:sp>
      <p:pic>
        <p:nvPicPr>
          <p:cNvPr id="352" name="Google Shape;35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3" name="Google Shape;353;p39"/>
          <p:cNvSpPr txBox="1"/>
          <p:nvPr/>
        </p:nvSpPr>
        <p:spPr>
          <a:xfrm>
            <a:off x="456000" y="1153875"/>
            <a:ext cx="8232000" cy="2642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Una vez que terminamos la funcionalidad en una rama, debemos fusionarla a la rama de </a:t>
            </a:r>
            <a:r>
              <a:rPr i="1" lang="en-GB" sz="1900">
                <a:solidFill>
                  <a:schemeClr val="dk1"/>
                </a:solidFill>
                <a:highlight>
                  <a:schemeClr val="lt1"/>
                </a:highlight>
                <a:latin typeface="Helvetica Neue Light"/>
                <a:ea typeface="Helvetica Neue Light"/>
                <a:cs typeface="Helvetica Neue Light"/>
                <a:sym typeface="Helvetica Neue Light"/>
              </a:rPr>
              <a:t>Dev </a:t>
            </a:r>
            <a:r>
              <a:rPr lang="en-GB" sz="1900">
                <a:solidFill>
                  <a:schemeClr val="dk1"/>
                </a:solidFill>
                <a:highlight>
                  <a:schemeClr val="lt1"/>
                </a:highlight>
                <a:latin typeface="Helvetica Neue Light"/>
                <a:ea typeface="Helvetica Neue Light"/>
                <a:cs typeface="Helvetica Neue Light"/>
                <a:sym typeface="Helvetica Neue Light"/>
              </a:rPr>
              <a:t>o </a:t>
            </a:r>
            <a:r>
              <a:rPr i="1" lang="en-GB" sz="1900">
                <a:solidFill>
                  <a:schemeClr val="dk1"/>
                </a:solidFill>
                <a:highlight>
                  <a:schemeClr val="lt1"/>
                </a:highlight>
                <a:latin typeface="Helvetica Neue Light"/>
                <a:ea typeface="Helvetica Neue Light"/>
                <a:cs typeface="Helvetica Neue Light"/>
                <a:sym typeface="Helvetica Neue Light"/>
              </a:rPr>
              <a:t>Master</a:t>
            </a:r>
            <a:r>
              <a:rPr lang="en-GB" sz="1900">
                <a:solidFill>
                  <a:schemeClr val="dk1"/>
                </a:solidFill>
                <a:highlight>
                  <a:schemeClr val="lt1"/>
                </a:highlight>
                <a:latin typeface="Helvetica Neue Light"/>
                <a:ea typeface="Helvetica Neue Light"/>
                <a:cs typeface="Helvetica Neue Light"/>
                <a:sym typeface="Helvetica Neue Light"/>
              </a:rPr>
              <a:t>, según como estemos trabajando.</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20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También, nos puede pasar que para desarrollar una funcionalidad necesitamos funcionalidades de otra rama que todavía no fue fusionada a </a:t>
            </a:r>
            <a:r>
              <a:rPr i="1" lang="en-GB" sz="1900">
                <a:solidFill>
                  <a:schemeClr val="dk1"/>
                </a:solidFill>
                <a:highlight>
                  <a:schemeClr val="lt1"/>
                </a:highlight>
                <a:latin typeface="Helvetica Neue Light"/>
                <a:ea typeface="Helvetica Neue Light"/>
                <a:cs typeface="Helvetica Neue Light"/>
                <a:sym typeface="Helvetica Neue Light"/>
              </a:rPr>
              <a:t>Dev </a:t>
            </a:r>
            <a:r>
              <a:rPr lang="en-GB" sz="1900">
                <a:solidFill>
                  <a:schemeClr val="dk1"/>
                </a:solidFill>
                <a:highlight>
                  <a:schemeClr val="lt1"/>
                </a:highlight>
                <a:latin typeface="Helvetica Neue Light"/>
                <a:ea typeface="Helvetica Neue Light"/>
                <a:cs typeface="Helvetica Neue Light"/>
                <a:sym typeface="Helvetica Neue Light"/>
              </a:rPr>
              <a:t>o </a:t>
            </a:r>
            <a:r>
              <a:rPr i="1" lang="en-GB" sz="1900">
                <a:solidFill>
                  <a:schemeClr val="dk1"/>
                </a:solidFill>
                <a:highlight>
                  <a:schemeClr val="lt1"/>
                </a:highlight>
                <a:latin typeface="Helvetica Neue Light"/>
                <a:ea typeface="Helvetica Neue Light"/>
                <a:cs typeface="Helvetica Neue Light"/>
                <a:sym typeface="Helvetica Neue Light"/>
              </a:rPr>
              <a:t>Master</a:t>
            </a:r>
            <a:r>
              <a:rPr lang="en-GB" sz="1900">
                <a:solidFill>
                  <a:schemeClr val="dk1"/>
                </a:solidFill>
                <a:highlight>
                  <a:schemeClr val="lt1"/>
                </a:highlight>
                <a:latin typeface="Helvetica Neue Light"/>
                <a:ea typeface="Helvetica Neue Light"/>
                <a:cs typeface="Helvetica Neue Light"/>
                <a:sym typeface="Helvetica Neue Light"/>
              </a:rPr>
              <a:t>, entonces debemos fusionarla con la nuestra.</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2000"/>
              </a:spcBef>
              <a:spcAft>
                <a:spcPts val="2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Para hacer esto, nos paramos en la consola sobre la rama a la que le queremos fusionar cosas, y ejecutamos el comando de </a:t>
            </a:r>
            <a:r>
              <a:rPr b="1" i="1" lang="en-GB" sz="1900">
                <a:solidFill>
                  <a:schemeClr val="dk1"/>
                </a:solidFill>
                <a:highlight>
                  <a:schemeClr val="lt1"/>
                </a:highlight>
                <a:latin typeface="Helvetica Neue"/>
                <a:ea typeface="Helvetica Neue"/>
                <a:cs typeface="Helvetica Neue"/>
                <a:sym typeface="Helvetica Neue"/>
              </a:rPr>
              <a:t>Merge</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54" name="Google Shape;354;p39"/>
          <p:cNvPicPr preferRelativeResize="0"/>
          <p:nvPr/>
        </p:nvPicPr>
        <p:blipFill>
          <a:blip r:embed="rId4">
            <a:alphaModFix/>
          </a:blip>
          <a:stretch>
            <a:fillRect/>
          </a:stretch>
        </p:blipFill>
        <p:spPr>
          <a:xfrm>
            <a:off x="1933575" y="4223925"/>
            <a:ext cx="5124450" cy="314325"/>
          </a:xfrm>
          <a:prstGeom prst="rect">
            <a:avLst/>
          </a:prstGeom>
          <a:noFill/>
          <a:ln>
            <a:noFill/>
          </a:ln>
        </p:spPr>
      </p:pic>
      <p:pic>
        <p:nvPicPr>
          <p:cNvPr id="355" name="Google Shape;355;p39"/>
          <p:cNvPicPr preferRelativeResize="0"/>
          <p:nvPr/>
        </p:nvPicPr>
        <p:blipFill>
          <a:blip r:embed="rId5">
            <a:alphaModFix/>
          </a:blip>
          <a:stretch>
            <a:fillRect/>
          </a:stretch>
        </p:blipFill>
        <p:spPr>
          <a:xfrm>
            <a:off x="179775" y="160738"/>
            <a:ext cx="624175" cy="624175"/>
          </a:xfrm>
          <a:prstGeom prst="rect">
            <a:avLst/>
          </a:prstGeom>
          <a:noFill/>
          <a:ln>
            <a:noFill/>
          </a:ln>
        </p:spPr>
      </p:pic>
      <p:pic>
        <p:nvPicPr>
          <p:cNvPr id="356" name="Google Shape;356;p39"/>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UTILIZAR GIT EN UN PROYECTO</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20 minutos</a:t>
            </a:r>
            <a:endParaRPr i="1" sz="1600">
              <a:latin typeface="Helvetica Neue Light"/>
              <a:ea typeface="Helvetica Neue Light"/>
              <a:cs typeface="Helvetica Neue Light"/>
              <a:sym typeface="Helvetica Neue Light"/>
            </a:endParaRPr>
          </a:p>
        </p:txBody>
      </p:sp>
      <p:pic>
        <p:nvPicPr>
          <p:cNvPr id="362" name="Google Shape;362;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63" name="Google Shape;363;p4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364" name="Google Shape;364;p40"/>
          <p:cNvSpPr txBox="1"/>
          <p:nvPr/>
        </p:nvSpPr>
        <p:spPr>
          <a:xfrm>
            <a:off x="86300" y="4611373"/>
            <a:ext cx="8129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GB" sz="1500">
                <a:solidFill>
                  <a:schemeClr val="dk1"/>
                </a:solidFill>
                <a:highlight>
                  <a:schemeClr val="lt1"/>
                </a:highlight>
                <a:latin typeface="Helvetica Neue Light"/>
                <a:ea typeface="Helvetica Neue Light"/>
                <a:cs typeface="Helvetica Neue Light"/>
                <a:sym typeface="Helvetica Neue Light"/>
              </a:rPr>
              <a:t>⚠ Si aún no la tienes, corre a crearte una cuenta en </a:t>
            </a:r>
            <a:r>
              <a:rPr lang="en-GB" sz="1500" u="sng">
                <a:solidFill>
                  <a:schemeClr val="accent5"/>
                </a:solidFill>
                <a:highlight>
                  <a:schemeClr val="lt1"/>
                </a:highlight>
                <a:latin typeface="Helvetica Neue Light"/>
                <a:ea typeface="Helvetica Neue Light"/>
                <a:cs typeface="Helvetica Neue Light"/>
                <a:sym typeface="Helvetica Neue Light"/>
                <a:hlinkClick r:id="rId5">
                  <a:extLst>
                    <a:ext uri="{A12FA001-AC4F-418D-AE19-62706E023703}">
                      <ahyp:hlinkClr val="tx"/>
                    </a:ext>
                  </a:extLst>
                </a:hlinkClick>
              </a:rPr>
              <a:t>Github</a:t>
            </a:r>
            <a:r>
              <a:rPr lang="en-GB" sz="1500">
                <a:solidFill>
                  <a:schemeClr val="dk1"/>
                </a:solidFill>
                <a:highlight>
                  <a:schemeClr val="lt1"/>
                </a:highlight>
                <a:latin typeface="Helvetica Neue Light"/>
                <a:ea typeface="Helvetica Neue Light"/>
                <a:cs typeface="Helvetica Neue Light"/>
                <a:sym typeface="Helvetica Neue Light"/>
              </a:rPr>
              <a:t> (</a:t>
            </a:r>
            <a:r>
              <a:rPr i="1" lang="en-GB" sz="1500">
                <a:solidFill>
                  <a:schemeClr val="dk1"/>
                </a:solidFill>
                <a:highlight>
                  <a:schemeClr val="lt1"/>
                </a:highlight>
                <a:latin typeface="Helvetica Neue Light"/>
                <a:ea typeface="Helvetica Neue Light"/>
                <a:cs typeface="Helvetica Neue Light"/>
                <a:sym typeface="Helvetica Neue Light"/>
              </a:rPr>
              <a:t>este desafío lo requiere</a:t>
            </a:r>
            <a:r>
              <a:rPr lang="en-GB" sz="1500">
                <a:solidFill>
                  <a:schemeClr val="dk1"/>
                </a:solidFill>
                <a:highlight>
                  <a:schemeClr val="lt1"/>
                </a:highlight>
                <a:latin typeface="Helvetica Neue Light"/>
                <a:ea typeface="Helvetica Neue Light"/>
                <a:cs typeface="Helvetica Neue Light"/>
                <a:sym typeface="Helvetica Neue Light"/>
              </a:rPr>
              <a:t>)</a:t>
            </a: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0" name="Google Shape;370;p41"/>
          <p:cNvSpPr txBox="1"/>
          <p:nvPr/>
        </p:nvSpPr>
        <p:spPr>
          <a:xfrm>
            <a:off x="213900" y="11976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 una carpeta local llamada proyectoGit-persona_1.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Inicializa un proyecto de git en esa carpeta.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 un servidor en node.js y express dentro de esa carpeta que en su ruta raiz devuelva un html, el cual tendrá un </a:t>
            </a:r>
            <a:r>
              <a:rPr lang="en-GB" sz="1700">
                <a:solidFill>
                  <a:schemeClr val="dk1"/>
                </a:solidFill>
                <a:highlight>
                  <a:schemeClr val="lt1"/>
                </a:highlight>
                <a:latin typeface="Helvetica Neue Light"/>
                <a:ea typeface="Helvetica Neue Light"/>
                <a:cs typeface="Helvetica Neue Light"/>
                <a:sym typeface="Helvetica Neue Light"/>
              </a:rPr>
              <a:t>título</a:t>
            </a:r>
            <a:r>
              <a:rPr lang="en-GB" sz="1700">
                <a:solidFill>
                  <a:schemeClr val="dk1"/>
                </a:solidFill>
                <a:highlight>
                  <a:schemeClr val="lt1"/>
                </a:highlight>
                <a:latin typeface="Helvetica Neue Light"/>
                <a:ea typeface="Helvetica Neue Light"/>
                <a:cs typeface="Helvetica Neue Light"/>
                <a:sym typeface="Helvetica Neue Light"/>
              </a:rPr>
              <a:t> h1 con el contenido: 'Proyecto Node.js con git'. La página web tendrá una hoja de estilos externa que dará color azul a nuestro título y un script externo que represente el contenido del h1.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Prueba el servidor en forma local.</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 el archivo .gitignore agregando la carpeta node_modules para no incluirla en el repo.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Agrega los archivos en el stage área.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71" name="Google Shape;371;p41"/>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72" name="Google Shape;372;p41"/>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373" name="Google Shape;373;p41"/>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20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5"/>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 name="Google Shape;72;p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33</a:t>
            </a:r>
            <a:endParaRPr>
              <a:latin typeface="Helvetica Neue"/>
              <a:ea typeface="Helvetica Neue"/>
              <a:cs typeface="Helvetica Neue"/>
              <a:sym typeface="Helvetica Neue"/>
            </a:endParaRPr>
          </a:p>
        </p:txBody>
      </p:sp>
      <p:sp>
        <p:nvSpPr>
          <p:cNvPr id="74" name="Google Shape;74;p15"/>
          <p:cNvSpPr txBox="1"/>
          <p:nvPr/>
        </p:nvSpPr>
        <p:spPr>
          <a:xfrm>
            <a:off x="3695075" y="170975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Productos Cloud y soluciones de terceros - Parte 1</a:t>
            </a:r>
            <a:endParaRPr b="1" sz="1200">
              <a:solidFill>
                <a:schemeClr val="dk1"/>
              </a:solidFill>
              <a:highlight>
                <a:schemeClr val="lt1"/>
              </a:highlight>
            </a:endParaRPr>
          </a:p>
        </p:txBody>
      </p:sp>
      <p:pic>
        <p:nvPicPr>
          <p:cNvPr id="75" name="Google Shape;75;p15"/>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76" name="Google Shape;76;p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32</a:t>
            </a:r>
            <a:endParaRPr>
              <a:latin typeface="Helvetica Neue"/>
              <a:ea typeface="Helvetica Neue"/>
              <a:cs typeface="Helvetica Neue"/>
              <a:sym typeface="Helvetica Neue"/>
            </a:endParaRPr>
          </a:p>
        </p:txBody>
      </p:sp>
      <p:sp>
        <p:nvSpPr>
          <p:cNvPr id="78" name="Google Shape;78;p15"/>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Logs, profiling &amp; debug - Parte 2</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79" name="Google Shape;79;p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0" name="Google Shape;80;p1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1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1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3" name="Google Shape;83;p15"/>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84" name="Google Shape;84;p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34</a:t>
            </a:r>
            <a:endParaRPr>
              <a:latin typeface="Helvetica Neue"/>
              <a:ea typeface="Helvetica Neue"/>
              <a:cs typeface="Helvetica Neue"/>
              <a:sym typeface="Helvetica Neue"/>
            </a:endParaRPr>
          </a:p>
        </p:txBody>
      </p:sp>
      <p:sp>
        <p:nvSpPr>
          <p:cNvPr id="87" name="Google Shape;87;p15"/>
          <p:cNvSpPr txBox="1"/>
          <p:nvPr/>
        </p:nvSpPr>
        <p:spPr>
          <a:xfrm>
            <a:off x="6070550" y="171940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Productos Cloud y soluciones de terceros - Parte 2</a:t>
            </a:r>
            <a:endParaRPr b="1" sz="1200">
              <a:latin typeface="Helvetica Neue"/>
              <a:ea typeface="Helvetica Neue"/>
              <a:cs typeface="Helvetica Neue"/>
              <a:sym typeface="Helvetica Neue"/>
            </a:endParaRPr>
          </a:p>
        </p:txBody>
      </p:sp>
      <p:cxnSp>
        <p:nvCxnSpPr>
          <p:cNvPr id="88" name="Google Shape;88;p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1" name="Google Shape;91;p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2" name="Google Shape;92;p15"/>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93" name="Google Shape;93;p15"/>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cxnSp>
        <p:nvCxnSpPr>
          <p:cNvPr id="94" name="Google Shape;94;p15"/>
          <p:cNvCxnSpPr/>
          <p:nvPr/>
        </p:nvCxnSpPr>
        <p:spPr>
          <a:xfrm>
            <a:off x="3763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5" name="Google Shape;95;p15"/>
          <p:cNvCxnSpPr/>
          <p:nvPr/>
        </p:nvCxnSpPr>
        <p:spPr>
          <a:xfrm>
            <a:off x="3763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6" name="Google Shape;96;p15"/>
          <p:cNvCxnSpPr/>
          <p:nvPr/>
        </p:nvCxnSpPr>
        <p:spPr>
          <a:xfrm>
            <a:off x="3763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7" name="Google Shape;97;p15"/>
          <p:cNvCxnSpPr/>
          <p:nvPr/>
        </p:nvCxnSpPr>
        <p:spPr>
          <a:xfrm>
            <a:off x="3763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8" name="Google Shape;98;p15"/>
          <p:cNvPicPr preferRelativeResize="0"/>
          <p:nvPr/>
        </p:nvPicPr>
        <p:blipFill rotWithShape="1">
          <a:blip r:embed="rId5">
            <a:alphaModFix/>
          </a:blip>
          <a:srcRect b="0" l="0" r="0" t="0"/>
          <a:stretch/>
        </p:blipFill>
        <p:spPr>
          <a:xfrm>
            <a:off x="3788578" y="3456568"/>
            <a:ext cx="307150" cy="307150"/>
          </a:xfrm>
          <a:prstGeom prst="rect">
            <a:avLst/>
          </a:prstGeom>
          <a:noFill/>
          <a:ln>
            <a:noFill/>
          </a:ln>
        </p:spPr>
      </p:pic>
      <p:pic>
        <p:nvPicPr>
          <p:cNvPr id="99" name="Google Shape;99;p15"/>
          <p:cNvPicPr preferRelativeResize="0"/>
          <p:nvPr/>
        </p:nvPicPr>
        <p:blipFill rotWithShape="1">
          <a:blip r:embed="rId6">
            <a:alphaModFix/>
          </a:blip>
          <a:srcRect b="0" l="0" r="0" t="0"/>
          <a:stretch/>
        </p:blipFill>
        <p:spPr>
          <a:xfrm>
            <a:off x="3795687" y="2532587"/>
            <a:ext cx="307150" cy="307150"/>
          </a:xfrm>
          <a:prstGeom prst="rect">
            <a:avLst/>
          </a:prstGeom>
          <a:noFill/>
          <a:ln>
            <a:noFill/>
          </a:ln>
        </p:spPr>
      </p:pic>
      <p:pic>
        <p:nvPicPr>
          <p:cNvPr id="100" name="Google Shape;100;p15"/>
          <p:cNvPicPr preferRelativeResize="0"/>
          <p:nvPr/>
        </p:nvPicPr>
        <p:blipFill rotWithShape="1">
          <a:blip r:embed="rId6">
            <a:alphaModFix/>
          </a:blip>
          <a:srcRect b="0" l="0" r="0" t="0"/>
          <a:stretch/>
        </p:blipFill>
        <p:spPr>
          <a:xfrm>
            <a:off x="3788575" y="3000649"/>
            <a:ext cx="307150" cy="307150"/>
          </a:xfrm>
          <a:prstGeom prst="rect">
            <a:avLst/>
          </a:prstGeom>
          <a:noFill/>
          <a:ln>
            <a:noFill/>
          </a:ln>
        </p:spPr>
      </p:pic>
      <p:pic>
        <p:nvPicPr>
          <p:cNvPr id="101" name="Google Shape;101;p15"/>
          <p:cNvPicPr preferRelativeResize="0"/>
          <p:nvPr/>
        </p:nvPicPr>
        <p:blipFill rotWithShape="1">
          <a:blip r:embed="rId7">
            <a:alphaModFix/>
          </a:blip>
          <a:srcRect b="0" l="0" r="0" t="0"/>
          <a:stretch/>
        </p:blipFill>
        <p:spPr>
          <a:xfrm>
            <a:off x="1422178" y="3922117"/>
            <a:ext cx="307150" cy="307150"/>
          </a:xfrm>
          <a:prstGeom prst="rect">
            <a:avLst/>
          </a:prstGeom>
          <a:noFill/>
          <a:ln>
            <a:noFill/>
          </a:ln>
        </p:spPr>
      </p:pic>
      <p:pic>
        <p:nvPicPr>
          <p:cNvPr id="102" name="Google Shape;102;p15"/>
          <p:cNvPicPr preferRelativeResize="0"/>
          <p:nvPr/>
        </p:nvPicPr>
        <p:blipFill rotWithShape="1">
          <a:blip r:embed="rId8">
            <a:alphaModFix/>
          </a:blip>
          <a:srcRect b="0" l="0" r="0" t="0"/>
          <a:stretch/>
        </p:blipFill>
        <p:spPr>
          <a:xfrm>
            <a:off x="1422187" y="2533749"/>
            <a:ext cx="307150" cy="307150"/>
          </a:xfrm>
          <a:prstGeom prst="rect">
            <a:avLst/>
          </a:prstGeom>
          <a:noFill/>
          <a:ln>
            <a:noFill/>
          </a:ln>
        </p:spPr>
      </p:pic>
      <p:pic>
        <p:nvPicPr>
          <p:cNvPr id="103" name="Google Shape;103;p15"/>
          <p:cNvPicPr preferRelativeResize="0"/>
          <p:nvPr/>
        </p:nvPicPr>
        <p:blipFill rotWithShape="1">
          <a:blip r:embed="rId8">
            <a:alphaModFix/>
          </a:blip>
          <a:srcRect b="0" l="0" r="0" t="0"/>
          <a:stretch/>
        </p:blipFill>
        <p:spPr>
          <a:xfrm>
            <a:off x="1422180" y="2994957"/>
            <a:ext cx="307150" cy="307150"/>
          </a:xfrm>
          <a:prstGeom prst="rect">
            <a:avLst/>
          </a:prstGeom>
          <a:noFill/>
          <a:ln>
            <a:noFill/>
          </a:ln>
        </p:spPr>
      </p:pic>
      <p:pic>
        <p:nvPicPr>
          <p:cNvPr id="104" name="Google Shape;104;p15"/>
          <p:cNvPicPr preferRelativeResize="0"/>
          <p:nvPr/>
        </p:nvPicPr>
        <p:blipFill rotWithShape="1">
          <a:blip r:embed="rId8">
            <a:alphaModFix/>
          </a:blip>
          <a:srcRect b="0" l="0" r="0" t="0"/>
          <a:stretch/>
        </p:blipFill>
        <p:spPr>
          <a:xfrm>
            <a:off x="1422185" y="3458372"/>
            <a:ext cx="307150" cy="307150"/>
          </a:xfrm>
          <a:prstGeom prst="rect">
            <a:avLst/>
          </a:prstGeom>
          <a:noFill/>
          <a:ln>
            <a:noFill/>
          </a:ln>
        </p:spPr>
      </p:pic>
      <p:sp>
        <p:nvSpPr>
          <p:cNvPr id="105" name="Google Shape;105;p15"/>
          <p:cNvSpPr txBox="1"/>
          <p:nvPr/>
        </p:nvSpPr>
        <p:spPr>
          <a:xfrm>
            <a:off x="1821332" y="25102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ANÁLISIS DE PERFORMANCE CON PROFILER</a:t>
            </a:r>
            <a:endParaRPr sz="700">
              <a:latin typeface="Helvetica Neue Light"/>
              <a:ea typeface="Helvetica Neue Light"/>
              <a:cs typeface="Helvetica Neue Light"/>
              <a:sym typeface="Helvetica Neue Light"/>
            </a:endParaRPr>
          </a:p>
        </p:txBody>
      </p:sp>
      <p:sp>
        <p:nvSpPr>
          <p:cNvPr id="106" name="Google Shape;106;p15"/>
          <p:cNvSpPr txBox="1"/>
          <p:nvPr/>
        </p:nvSpPr>
        <p:spPr>
          <a:xfrm>
            <a:off x="1820312" y="387876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ANÁLISIS COMPLETO DE PERFORMANCE</a:t>
            </a:r>
            <a:endParaRPr sz="700">
              <a:latin typeface="Helvetica Neue Light"/>
              <a:ea typeface="Helvetica Neue Light"/>
              <a:cs typeface="Helvetica Neue Light"/>
              <a:sym typeface="Helvetica Neue Light"/>
            </a:endParaRPr>
          </a:p>
        </p:txBody>
      </p:sp>
      <p:sp>
        <p:nvSpPr>
          <p:cNvPr id="107" name="Google Shape;107;p15"/>
          <p:cNvSpPr txBox="1"/>
          <p:nvPr/>
        </p:nvSpPr>
        <p:spPr>
          <a:xfrm>
            <a:off x="1820312" y="343427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ANÁLISIS DE PERFORMANCE CON AUTOCANNON Y 0x</a:t>
            </a:r>
            <a:endParaRPr sz="700">
              <a:latin typeface="Helvetica Neue Light"/>
              <a:ea typeface="Helvetica Neue Light"/>
              <a:cs typeface="Helvetica Neue Light"/>
              <a:sym typeface="Helvetica Neue Light"/>
            </a:endParaRPr>
          </a:p>
        </p:txBody>
      </p:sp>
      <p:sp>
        <p:nvSpPr>
          <p:cNvPr id="108" name="Google Shape;108;p15"/>
          <p:cNvSpPr txBox="1"/>
          <p:nvPr/>
        </p:nvSpPr>
        <p:spPr>
          <a:xfrm>
            <a:off x="1820312" y="297958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ANÁLISIS DE PERFORMANCE CON ARTILLER</a:t>
            </a:r>
            <a:endParaRPr sz="700">
              <a:latin typeface="Helvetica Neue Light"/>
              <a:ea typeface="Helvetica Neue Light"/>
              <a:cs typeface="Helvetica Neue Light"/>
              <a:sym typeface="Helvetica Neue Light"/>
            </a:endParaRPr>
          </a:p>
        </p:txBody>
      </p:sp>
      <p:sp>
        <p:nvSpPr>
          <p:cNvPr id="109" name="Google Shape;109;p15"/>
          <p:cNvSpPr txBox="1"/>
          <p:nvPr/>
        </p:nvSpPr>
        <p:spPr>
          <a:xfrm>
            <a:off x="4183532" y="25102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UTILIZAR GIT EN UN PROYECTO</a:t>
            </a:r>
            <a:endParaRPr sz="700">
              <a:latin typeface="Helvetica Neue Light"/>
              <a:ea typeface="Helvetica Neue Light"/>
              <a:cs typeface="Helvetica Neue Light"/>
              <a:sym typeface="Helvetica Neue Light"/>
            </a:endParaRPr>
          </a:p>
        </p:txBody>
      </p:sp>
      <p:sp>
        <p:nvSpPr>
          <p:cNvPr id="110" name="Google Shape;110;p15"/>
          <p:cNvSpPr txBox="1"/>
          <p:nvPr/>
        </p:nvSpPr>
        <p:spPr>
          <a:xfrm>
            <a:off x="4183532" y="29674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PROYECTO EN HEROKU</a:t>
            </a:r>
            <a:endParaRPr sz="700">
              <a:latin typeface="Helvetica Neue Light"/>
              <a:ea typeface="Helvetica Neue Light"/>
              <a:cs typeface="Helvetica Neue Light"/>
              <a:sym typeface="Helvetica Neue Light"/>
            </a:endParaRPr>
          </a:p>
        </p:txBody>
      </p:sp>
      <p:sp>
        <p:nvSpPr>
          <p:cNvPr id="111" name="Google Shape;111;p15"/>
          <p:cNvSpPr txBox="1"/>
          <p:nvPr/>
        </p:nvSpPr>
        <p:spPr>
          <a:xfrm>
            <a:off x="4183532" y="34246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NUESTRO PROYECTO EN HEROKU</a:t>
            </a:r>
            <a:endParaRPr sz="700">
              <a:latin typeface="Helvetica Neue Light"/>
              <a:ea typeface="Helvetica Neue Light"/>
              <a:cs typeface="Helvetica Neue Light"/>
              <a:sym typeface="Helvetica Neue Light"/>
            </a:endParaRPr>
          </a:p>
        </p:txBody>
      </p:sp>
      <p:pic>
        <p:nvPicPr>
          <p:cNvPr id="112" name="Google Shape;112;p15"/>
          <p:cNvPicPr preferRelativeResize="0"/>
          <p:nvPr/>
        </p:nvPicPr>
        <p:blipFill rotWithShape="1">
          <a:blip r:embed="rId9">
            <a:alphaModFix/>
          </a:blip>
          <a:srcRect b="0" l="0" r="0" t="0"/>
          <a:stretch/>
        </p:blipFill>
        <p:spPr>
          <a:xfrm>
            <a:off x="6150778" y="3456568"/>
            <a:ext cx="307150" cy="307150"/>
          </a:xfrm>
          <a:prstGeom prst="rect">
            <a:avLst/>
          </a:prstGeom>
          <a:noFill/>
          <a:ln>
            <a:noFill/>
          </a:ln>
        </p:spPr>
      </p:pic>
      <p:pic>
        <p:nvPicPr>
          <p:cNvPr id="113" name="Google Shape;113;p15"/>
          <p:cNvPicPr preferRelativeResize="0"/>
          <p:nvPr/>
        </p:nvPicPr>
        <p:blipFill rotWithShape="1">
          <a:blip r:embed="rId10">
            <a:alphaModFix/>
          </a:blip>
          <a:srcRect b="0" l="0" r="0" t="0"/>
          <a:stretch/>
        </p:blipFill>
        <p:spPr>
          <a:xfrm>
            <a:off x="6157887" y="2532587"/>
            <a:ext cx="307150" cy="307150"/>
          </a:xfrm>
          <a:prstGeom prst="rect">
            <a:avLst/>
          </a:prstGeom>
          <a:noFill/>
          <a:ln>
            <a:noFill/>
          </a:ln>
        </p:spPr>
      </p:pic>
      <p:pic>
        <p:nvPicPr>
          <p:cNvPr id="114" name="Google Shape;114;p15"/>
          <p:cNvPicPr preferRelativeResize="0"/>
          <p:nvPr/>
        </p:nvPicPr>
        <p:blipFill rotWithShape="1">
          <a:blip r:embed="rId10">
            <a:alphaModFix/>
          </a:blip>
          <a:srcRect b="0" l="0" r="0" t="0"/>
          <a:stretch/>
        </p:blipFill>
        <p:spPr>
          <a:xfrm>
            <a:off x="6150775" y="3000649"/>
            <a:ext cx="307150" cy="307150"/>
          </a:xfrm>
          <a:prstGeom prst="rect">
            <a:avLst/>
          </a:prstGeom>
          <a:noFill/>
          <a:ln>
            <a:noFill/>
          </a:ln>
        </p:spPr>
      </p:pic>
      <p:sp>
        <p:nvSpPr>
          <p:cNvPr id="115" name="Google Shape;115;p15"/>
          <p:cNvSpPr txBox="1"/>
          <p:nvPr/>
        </p:nvSpPr>
        <p:spPr>
          <a:xfrm>
            <a:off x="6545732" y="25102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PROYECTO EN AWS</a:t>
            </a:r>
            <a:endParaRPr sz="700">
              <a:latin typeface="Helvetica Neue Light"/>
              <a:ea typeface="Helvetica Neue Light"/>
              <a:cs typeface="Helvetica Neue Light"/>
              <a:sym typeface="Helvetica Neue Light"/>
            </a:endParaRPr>
          </a:p>
        </p:txBody>
      </p:sp>
      <p:sp>
        <p:nvSpPr>
          <p:cNvPr id="116" name="Google Shape;116;p15"/>
          <p:cNvSpPr txBox="1"/>
          <p:nvPr/>
        </p:nvSpPr>
        <p:spPr>
          <a:xfrm>
            <a:off x="6545732" y="29674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CONTINUAR CON LA IMPLEMENTACIÓN</a:t>
            </a:r>
            <a:endParaRPr sz="700">
              <a:latin typeface="Helvetica Neue Light"/>
              <a:ea typeface="Helvetica Neue Light"/>
              <a:cs typeface="Helvetica Neue Light"/>
              <a:sym typeface="Helvetica Neue Light"/>
            </a:endParaRPr>
          </a:p>
        </p:txBody>
      </p:sp>
      <p:sp>
        <p:nvSpPr>
          <p:cNvPr id="117" name="Google Shape;117;p15"/>
          <p:cNvSpPr txBox="1"/>
          <p:nvPr/>
        </p:nvSpPr>
        <p:spPr>
          <a:xfrm>
            <a:off x="6545732" y="34246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NUESTRO PROYECTO EN AWS</a:t>
            </a:r>
            <a:endParaRPr sz="700">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2"/>
          <p:cNvSpPr txBox="1"/>
          <p:nvPr/>
        </p:nvSpPr>
        <p:spPr>
          <a:xfrm>
            <a:off x="213900" y="11976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Commitea los cambios en el repo local con un mensaje que represente la versión inicial: ej: v0.0.1.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 un repo en github llamado proyectoGit.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Agrega el repo remoto al proyecto de git.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Sube el repo local al remoto.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Revisa si en el repo remoto está el código subido con la versión que pusimos en el commit.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Clona el repo remoto en una carpeta llamada proyectoGit-persona_2</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Restaura las dependencias y verificar que todo funcione en esta carpeta.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Agrega un subtítulo h2 al documento que diga: '¡Bienvenidos!'.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80" name="Google Shape;380;p4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81" name="Google Shape;381;p42"/>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382" name="Google Shape;382;p42"/>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20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43"/>
          <p:cNvSpPr txBox="1"/>
          <p:nvPr/>
        </p:nvSpPr>
        <p:spPr>
          <a:xfrm>
            <a:off x="213900" y="12738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Realiza todo lo necesario para subir los cambios al repo remoto desde esta carpeta, con un mensaje de revisión: v0.0.2.</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Verifica en github el código subido con la nueva revisión.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En la carpeta proyectoGit-persona_1 realiza un pull comprobando que el código quede igual al de la carpeta proyectoGit-persona_2 (sincronizamos el repo local con el remoto).</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89" name="Google Shape;389;p43"/>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90" name="Google Shape;390;p43"/>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391" name="Google Shape;391;p43"/>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20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5"/>
          <p:cNvSpPr txBox="1"/>
          <p:nvPr/>
        </p:nvSpPr>
        <p:spPr>
          <a:xfrm>
            <a:off x="1839850" y="1944250"/>
            <a:ext cx="52644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PAAS HEROKU</a:t>
            </a:r>
            <a:endParaRPr i="1" sz="3600">
              <a:solidFill>
                <a:srgbClr val="E0FF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05" name="Shape 405"/>
        <p:cNvGrpSpPr/>
        <p:nvPr/>
      </p:nvGrpSpPr>
      <p:grpSpPr>
        <a:xfrm>
          <a:off x="0" y="0"/>
          <a:ext cx="0" cy="0"/>
          <a:chOff x="0" y="0"/>
          <a:chExt cx="0" cy="0"/>
        </a:xfrm>
      </p:grpSpPr>
      <p:sp>
        <p:nvSpPr>
          <p:cNvPr id="406" name="Google Shape;406;p46"/>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PAAS</a:t>
            </a:r>
            <a:endParaRPr i="1" sz="3600">
              <a:latin typeface="Anton"/>
              <a:ea typeface="Anton"/>
              <a:cs typeface="Anton"/>
              <a:sym typeface="Anton"/>
            </a:endParaRPr>
          </a:p>
        </p:txBody>
      </p:sp>
      <p:pic>
        <p:nvPicPr>
          <p:cNvPr id="407" name="Google Shape;407;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nvSpPr>
        <p:spPr>
          <a:xfrm>
            <a:off x="303600" y="923225"/>
            <a:ext cx="8451000" cy="374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Paas (plataforma como servicio) es un entorno de desarrollo e implementación completo en la nube.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Cuenta con recursos que permiten generar “de todo”: desde aplicaciones sencillas basadas en la nube hasta aplicaciones empresariales sofisticadas habilitadas para la nube.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Se compran</a:t>
            </a:r>
            <a:r>
              <a:rPr lang="en-GB" sz="1800">
                <a:solidFill>
                  <a:schemeClr val="dk1"/>
                </a:solidFill>
                <a:highlight>
                  <a:schemeClr val="lt1"/>
                </a:highlight>
                <a:latin typeface="Helvetica Neue Light"/>
                <a:ea typeface="Helvetica Neue Light"/>
                <a:cs typeface="Helvetica Neue Light"/>
                <a:sym typeface="Helvetica Neue Light"/>
              </a:rPr>
              <a:t> los recursos que necesitamos a un proveedor de servicios en la nube, a los que accedemos a través de internet, pero solo pagamos por el uso que hacemos de ellos.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PaaS incluye infraestructura (servidores, almacenamiento y redes), tanto como middleware, herramientas de desarrollo, servicios de inteligencia empresarial (BI), sistemas de administración de bases de datos, etc.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13" name="Google Shape;413;p47"/>
          <p:cNvSpPr txBox="1"/>
          <p:nvPr/>
        </p:nvSpPr>
        <p:spPr>
          <a:xfrm>
            <a:off x="1180500" y="2192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¿Qué es?</a:t>
            </a:r>
            <a:endParaRPr i="1" sz="3600">
              <a:latin typeface="Anton"/>
              <a:ea typeface="Anton"/>
              <a:cs typeface="Anton"/>
              <a:sym typeface="Anton"/>
            </a:endParaRPr>
          </a:p>
        </p:txBody>
      </p:sp>
      <p:pic>
        <p:nvPicPr>
          <p:cNvPr id="414" name="Google Shape;414;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5" name="Google Shape;415;p47"/>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16" name="Google Shape;416;p47"/>
          <p:cNvPicPr preferRelativeResize="0"/>
          <p:nvPr/>
        </p:nvPicPr>
        <p:blipFill>
          <a:blip r:embed="rId5">
            <a:alphaModFix/>
          </a:blip>
          <a:stretch>
            <a:fillRect/>
          </a:stretch>
        </p:blipFill>
        <p:spPr>
          <a:xfrm>
            <a:off x="172600" y="140562"/>
            <a:ext cx="664525" cy="664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nvSpPr>
        <p:spPr>
          <a:xfrm>
            <a:off x="303600" y="1075625"/>
            <a:ext cx="8232000" cy="3531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Está diseñado para sustentar el ciclo de vida completo de las aplicaciones web: compilación, pruebas, implementación, administración y actualización.</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00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Nos </a:t>
            </a:r>
            <a:r>
              <a:rPr lang="en-GB" sz="1900">
                <a:solidFill>
                  <a:schemeClr val="dk1"/>
                </a:solidFill>
                <a:highlight>
                  <a:schemeClr val="lt1"/>
                </a:highlight>
                <a:latin typeface="Helvetica Neue Light"/>
                <a:ea typeface="Helvetica Neue Light"/>
                <a:cs typeface="Helvetica Neue Light"/>
                <a:sym typeface="Helvetica Neue Light"/>
              </a:rPr>
              <a:t>permite evitar el gasto y la complejidad que suponen la compra y la administración de licencias de software, la infraestructura de aplicaciones y el middleware subyacentes, los orquestadores de contenedores o las herramientas de desarrollo y otros recursos. </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0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Administramos las aplicaciones y los servicios que desarrollamos y, normalmente, el proveedor de servicios en la nube administra todo lo demás.</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422" name="Google Shape;422;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3" name="Google Shape;423;p4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24" name="Google Shape;424;p48"/>
          <p:cNvPicPr preferRelativeResize="0"/>
          <p:nvPr/>
        </p:nvPicPr>
        <p:blipFill>
          <a:blip r:embed="rId5">
            <a:alphaModFix/>
          </a:blip>
          <a:stretch>
            <a:fillRect/>
          </a:stretch>
        </p:blipFill>
        <p:spPr>
          <a:xfrm>
            <a:off x="172600" y="140562"/>
            <a:ext cx="664525" cy="66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nvSpPr>
        <p:spPr>
          <a:xfrm>
            <a:off x="-229800" y="1075625"/>
            <a:ext cx="8621100" cy="3990900"/>
          </a:xfrm>
          <a:prstGeom prst="rect">
            <a:avLst/>
          </a:prstGeom>
          <a:noFill/>
          <a:ln>
            <a:noFill/>
          </a:ln>
        </p:spPr>
        <p:txBody>
          <a:bodyPr anchorCtr="0" anchor="t" bIns="91425" lIns="91425" spcFirstLastPara="1" rIns="91425" wrap="square" tIns="91425">
            <a:noAutofit/>
          </a:bodyPr>
          <a:lstStyle/>
          <a:p>
            <a:pPr indent="-336550" lvl="1" marL="914400" rtl="0" algn="l">
              <a:lnSpc>
                <a:spcPct val="115000"/>
              </a:lnSpc>
              <a:spcBef>
                <a:spcPts val="0"/>
              </a:spcBef>
              <a:spcAft>
                <a:spcPts val="0"/>
              </a:spcAft>
              <a:buClr>
                <a:srgbClr val="3CEFAB"/>
              </a:buClr>
              <a:buSzPts val="1700"/>
              <a:buFont typeface="Helvetica Neue"/>
              <a:buChar char="○"/>
            </a:pPr>
            <a:r>
              <a:rPr b="1" lang="en-GB" sz="1700">
                <a:solidFill>
                  <a:schemeClr val="dk1"/>
                </a:solidFill>
                <a:highlight>
                  <a:schemeClr val="lt1"/>
                </a:highlight>
                <a:latin typeface="Helvetica Neue"/>
                <a:ea typeface="Helvetica Neue"/>
                <a:cs typeface="Helvetica Neue"/>
                <a:sym typeface="Helvetica Neue"/>
              </a:rPr>
              <a:t>Marco de desarrollo</a:t>
            </a:r>
            <a:r>
              <a:rPr lang="en-GB" sz="1700">
                <a:solidFill>
                  <a:schemeClr val="dk1"/>
                </a:solidFill>
                <a:highlight>
                  <a:schemeClr val="lt1"/>
                </a:highlight>
                <a:latin typeface="Helvetica Neue Light"/>
                <a:ea typeface="Helvetica Neue Light"/>
                <a:cs typeface="Helvetica Neue Light"/>
                <a:sym typeface="Helvetica Neue Light"/>
              </a:rPr>
              <a:t>. PaaS proporciona un marco que los desarrolladores pueden ampliar para desarrollar o personalizar aplicaciones basadas en la nube. Permite a los desarrolladores crear aplicaciones usando componentes de software integrados.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1" marL="914400" rtl="0" algn="l">
              <a:lnSpc>
                <a:spcPct val="115000"/>
              </a:lnSpc>
              <a:spcBef>
                <a:spcPts val="1000"/>
              </a:spcBef>
              <a:spcAft>
                <a:spcPts val="0"/>
              </a:spcAft>
              <a:buClr>
                <a:srgbClr val="3CEFAB"/>
              </a:buClr>
              <a:buSzPts val="1700"/>
              <a:buFont typeface="Helvetica Neue"/>
              <a:buChar char="○"/>
            </a:pPr>
            <a:r>
              <a:rPr b="1" lang="en-GB" sz="1700">
                <a:solidFill>
                  <a:schemeClr val="dk1"/>
                </a:solidFill>
                <a:highlight>
                  <a:schemeClr val="lt1"/>
                </a:highlight>
                <a:latin typeface="Helvetica Neue"/>
                <a:ea typeface="Helvetica Neue"/>
                <a:cs typeface="Helvetica Neue"/>
                <a:sym typeface="Helvetica Neue"/>
              </a:rPr>
              <a:t>Análisis o inteligencia empresarial</a:t>
            </a:r>
            <a:r>
              <a:rPr lang="en-GB" sz="1700">
                <a:solidFill>
                  <a:schemeClr val="dk1"/>
                </a:solidFill>
                <a:highlight>
                  <a:schemeClr val="lt1"/>
                </a:highlight>
                <a:latin typeface="Helvetica Neue Light"/>
                <a:ea typeface="Helvetica Neue Light"/>
                <a:cs typeface="Helvetica Neue Light"/>
                <a:sym typeface="Helvetica Neue Light"/>
              </a:rPr>
              <a:t>. Las herramientas que se proporcionan en PaaS permiten a las empresas realizar análisis de datos, obtener cierta información y entonces poder predecir los resultados para mejorar las previsiones de la empresa.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1" marL="914400" rtl="0" algn="l">
              <a:lnSpc>
                <a:spcPct val="115000"/>
              </a:lnSpc>
              <a:spcBef>
                <a:spcPts val="1000"/>
              </a:spcBef>
              <a:spcAft>
                <a:spcPts val="1000"/>
              </a:spcAft>
              <a:buClr>
                <a:srgbClr val="3CEFAB"/>
              </a:buClr>
              <a:buSzPts val="1700"/>
              <a:buFont typeface="Helvetica Neue"/>
              <a:buChar char="○"/>
            </a:pPr>
            <a:r>
              <a:rPr b="1" lang="en-GB" sz="1700">
                <a:solidFill>
                  <a:schemeClr val="dk1"/>
                </a:solidFill>
                <a:highlight>
                  <a:schemeClr val="lt1"/>
                </a:highlight>
                <a:latin typeface="Helvetica Neue"/>
                <a:ea typeface="Helvetica Neue"/>
                <a:cs typeface="Helvetica Neue"/>
                <a:sym typeface="Helvetica Neue"/>
              </a:rPr>
              <a:t>Servicios adicionales</a:t>
            </a:r>
            <a:r>
              <a:rPr lang="en-GB" sz="1700">
                <a:solidFill>
                  <a:schemeClr val="dk1"/>
                </a:solidFill>
                <a:highlight>
                  <a:schemeClr val="lt1"/>
                </a:highlight>
                <a:latin typeface="Helvetica Neue Light"/>
                <a:ea typeface="Helvetica Neue Light"/>
                <a:cs typeface="Helvetica Neue Light"/>
                <a:sym typeface="Helvetica Neue Light"/>
              </a:rPr>
              <a:t>. Los proveedores de PaaS pueden ofrecer otros servicios que mejoren las aplicaciones, como flujo de trabajo, </a:t>
            </a:r>
            <a:br>
              <a:rPr lang="en-GB" sz="1700">
                <a:solidFill>
                  <a:schemeClr val="dk1"/>
                </a:solidFill>
                <a:highlight>
                  <a:schemeClr val="lt1"/>
                </a:highlight>
                <a:latin typeface="Helvetica Neue Light"/>
                <a:ea typeface="Helvetica Neue Light"/>
                <a:cs typeface="Helvetica Neue Light"/>
                <a:sym typeface="Helvetica Neue Light"/>
              </a:rPr>
            </a:br>
            <a:r>
              <a:rPr lang="en-GB" sz="1700">
                <a:solidFill>
                  <a:schemeClr val="dk1"/>
                </a:solidFill>
                <a:highlight>
                  <a:schemeClr val="lt1"/>
                </a:highlight>
                <a:latin typeface="Helvetica Neue Light"/>
                <a:ea typeface="Helvetica Neue Light"/>
                <a:cs typeface="Helvetica Neue Light"/>
                <a:sym typeface="Helvetica Neue Light"/>
              </a:rPr>
              <a:t>directorios, seguridad y programación.</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430" name="Google Shape;430;p49"/>
          <p:cNvSpPr txBox="1"/>
          <p:nvPr/>
        </p:nvSpPr>
        <p:spPr>
          <a:xfrm>
            <a:off x="795350" y="143075"/>
            <a:ext cx="73206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Escenarios habituales de uso de PaaS</a:t>
            </a:r>
            <a:endParaRPr i="1" sz="3600">
              <a:latin typeface="Anton"/>
              <a:ea typeface="Anton"/>
              <a:cs typeface="Anton"/>
              <a:sym typeface="Anton"/>
            </a:endParaRPr>
          </a:p>
        </p:txBody>
      </p:sp>
      <p:pic>
        <p:nvPicPr>
          <p:cNvPr id="431" name="Google Shape;431;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2" name="Google Shape;432;p49"/>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33" name="Google Shape;433;p49"/>
          <p:cNvPicPr preferRelativeResize="0"/>
          <p:nvPr/>
        </p:nvPicPr>
        <p:blipFill>
          <a:blip r:embed="rId5">
            <a:alphaModFix/>
          </a:blip>
          <a:stretch>
            <a:fillRect/>
          </a:stretch>
        </p:blipFill>
        <p:spPr>
          <a:xfrm>
            <a:off x="172600" y="140562"/>
            <a:ext cx="664525" cy="664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nvSpPr>
        <p:spPr>
          <a:xfrm>
            <a:off x="177090" y="999425"/>
            <a:ext cx="8419800" cy="399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Reducir el tiempo de programación</a:t>
            </a:r>
            <a:r>
              <a:rPr lang="en-GB" sz="1800">
                <a:solidFill>
                  <a:schemeClr val="dk1"/>
                </a:solidFill>
                <a:highlight>
                  <a:schemeClr val="lt1"/>
                </a:highlight>
                <a:latin typeface="Helvetica Neue Light"/>
                <a:ea typeface="Helvetica Neue Light"/>
                <a:cs typeface="Helvetica Neue Light"/>
                <a:sym typeface="Helvetica Neue Light"/>
              </a:rPr>
              <a:t>. Las herramientas de desarrollo de PaaS pueden reducir el tiempo que se tarda en programar aplicaciones nuevas con componentes de aplicación preprogramados.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Agregar más funcionalidad de desarrollo sin incorporar más personal.</a:t>
            </a:r>
            <a:r>
              <a:rPr lang="en-GB" sz="1800">
                <a:solidFill>
                  <a:schemeClr val="dk1"/>
                </a:solidFill>
                <a:highlight>
                  <a:schemeClr val="lt1"/>
                </a:highlight>
                <a:latin typeface="Helvetica Neue Light"/>
                <a:ea typeface="Helvetica Neue Light"/>
                <a:cs typeface="Helvetica Neue Light"/>
                <a:sym typeface="Helvetica Neue Light"/>
              </a:rPr>
              <a:t> Los componentes de plataforma como servicio pueden aportar al equipo de desarrollo nuevas características sin necesidad de contratar personal especializado.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Desarrollar para varias plataformas con más facilidad</a:t>
            </a:r>
            <a:r>
              <a:rPr lang="en-GB" sz="1800">
                <a:solidFill>
                  <a:schemeClr val="dk1"/>
                </a:solidFill>
                <a:highlight>
                  <a:schemeClr val="lt1"/>
                </a:highlight>
                <a:latin typeface="Helvetica Neue Light"/>
                <a:ea typeface="Helvetica Neue Light"/>
                <a:cs typeface="Helvetica Neue Light"/>
                <a:sym typeface="Helvetica Neue Light"/>
              </a:rPr>
              <a:t>. Algunos proveedores de servicios ofrecen opciones de desarrollo para varias plataformas, lo que agiliza y facilita el desarrollo de aplicaciones multiplataforma.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39" name="Google Shape;439;p50"/>
          <p:cNvSpPr txBox="1"/>
          <p:nvPr/>
        </p:nvSpPr>
        <p:spPr>
          <a:xfrm>
            <a:off x="901590" y="10139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solidFill>
                  <a:schemeClr val="lt1"/>
                </a:solidFill>
                <a:highlight>
                  <a:srgbClr val="3CEFAB"/>
                </a:highlight>
                <a:latin typeface="Anton"/>
                <a:ea typeface="Anton"/>
                <a:cs typeface="Anton"/>
                <a:sym typeface="Anton"/>
              </a:rPr>
              <a:t>Ventajas </a:t>
            </a:r>
            <a:r>
              <a:rPr i="1" lang="en-GB" sz="3600">
                <a:solidFill>
                  <a:schemeClr val="lt1"/>
                </a:solidFill>
                <a:latin typeface="Anton"/>
                <a:ea typeface="Anton"/>
                <a:cs typeface="Anton"/>
                <a:sym typeface="Anton"/>
              </a:rPr>
              <a:t> </a:t>
            </a:r>
            <a:r>
              <a:rPr i="1" lang="en-GB" sz="3600">
                <a:latin typeface="Anton"/>
                <a:ea typeface="Anton"/>
                <a:cs typeface="Anton"/>
                <a:sym typeface="Anton"/>
              </a:rPr>
              <a:t>del uso de PaaS</a:t>
            </a:r>
            <a:endParaRPr i="1" sz="3600">
              <a:latin typeface="Anton"/>
              <a:ea typeface="Anton"/>
              <a:cs typeface="Anton"/>
              <a:sym typeface="Anton"/>
            </a:endParaRPr>
          </a:p>
        </p:txBody>
      </p:sp>
      <p:pic>
        <p:nvPicPr>
          <p:cNvPr id="440" name="Google Shape;440;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1" name="Google Shape;441;p50"/>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42" name="Google Shape;442;p50"/>
          <p:cNvPicPr preferRelativeResize="0"/>
          <p:nvPr/>
        </p:nvPicPr>
        <p:blipFill>
          <a:blip r:embed="rId5">
            <a:alphaModFix/>
          </a:blip>
          <a:stretch>
            <a:fillRect/>
          </a:stretch>
        </p:blipFill>
        <p:spPr>
          <a:xfrm>
            <a:off x="130925" y="124791"/>
            <a:ext cx="638625" cy="638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nvSpPr>
        <p:spPr>
          <a:xfrm>
            <a:off x="151200" y="864285"/>
            <a:ext cx="8603400" cy="399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Usar herramientas sofisticadas a un precio asequible</a:t>
            </a:r>
            <a:r>
              <a:rPr lang="en-GB" sz="1800">
                <a:solidFill>
                  <a:schemeClr val="dk1"/>
                </a:solidFill>
                <a:highlight>
                  <a:schemeClr val="lt1"/>
                </a:highlight>
                <a:latin typeface="Helvetica Neue Light"/>
                <a:ea typeface="Helvetica Neue Light"/>
                <a:cs typeface="Helvetica Neue Light"/>
                <a:sym typeface="Helvetica Neue Light"/>
              </a:rPr>
              <a:t>. Gracias a un modelo de pago por uso, personas y empresas podemos usar software de desarrollo sofisticado y herramientas de inteligencia empresarial y análisis cuya compra no se podrían permitir.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Colaboración en equipos de desarrollo distribuidos geográficamente</a:t>
            </a:r>
            <a:r>
              <a:rPr lang="en-GB" sz="1800">
                <a:solidFill>
                  <a:schemeClr val="dk1"/>
                </a:solidFill>
                <a:highlight>
                  <a:schemeClr val="lt1"/>
                </a:highlight>
                <a:latin typeface="Helvetica Neue Light"/>
                <a:ea typeface="Helvetica Neue Light"/>
                <a:cs typeface="Helvetica Neue Light"/>
                <a:sym typeface="Helvetica Neue Light"/>
              </a:rPr>
              <a:t>. Como se accede a través de Internet, los equipos de desarrollo pueden colaborar en proyectos estando en países diferentes.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b="1" lang="en-GB" sz="1800">
                <a:solidFill>
                  <a:schemeClr val="dk1"/>
                </a:solidFill>
                <a:highlight>
                  <a:schemeClr val="lt1"/>
                </a:highlight>
                <a:latin typeface="Helvetica Neue"/>
                <a:ea typeface="Helvetica Neue"/>
                <a:cs typeface="Helvetica Neue"/>
                <a:sym typeface="Helvetica Neue"/>
              </a:rPr>
              <a:t>Administrar el ciclo de vida de las aplicaciones con eficacia</a:t>
            </a:r>
            <a:r>
              <a:rPr lang="en-GB" sz="1800">
                <a:solidFill>
                  <a:schemeClr val="dk1"/>
                </a:solidFill>
                <a:highlight>
                  <a:schemeClr val="lt1"/>
                </a:highlight>
                <a:latin typeface="Helvetica Neue Light"/>
                <a:ea typeface="Helvetica Neue Light"/>
                <a:cs typeface="Helvetica Neue Light"/>
                <a:sym typeface="Helvetica Neue Light"/>
              </a:rPr>
              <a:t>. PaaS proporciona todas las características necesarias para sustentar el ciclo de vida completo de las aplicaciones web: compilación, pruebas, implementación, administración y actualización, dentro del </a:t>
            </a:r>
            <a:br>
              <a:rPr lang="en-GB" sz="1800">
                <a:solidFill>
                  <a:schemeClr val="dk1"/>
                </a:solidFill>
                <a:highlight>
                  <a:schemeClr val="lt1"/>
                </a:highlight>
                <a:latin typeface="Helvetica Neue Light"/>
                <a:ea typeface="Helvetica Neue Light"/>
                <a:cs typeface="Helvetica Neue Light"/>
                <a:sym typeface="Helvetica Neue Light"/>
              </a:rPr>
            </a:br>
            <a:r>
              <a:rPr lang="en-GB" sz="1800">
                <a:solidFill>
                  <a:schemeClr val="dk1"/>
                </a:solidFill>
                <a:highlight>
                  <a:schemeClr val="lt1"/>
                </a:highlight>
                <a:latin typeface="Helvetica Neue Light"/>
                <a:ea typeface="Helvetica Neue Light"/>
                <a:cs typeface="Helvetica Neue Light"/>
                <a:sym typeface="Helvetica Neue Light"/>
              </a:rPr>
              <a:t>mismo entorno integrado.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48" name="Google Shape;448;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9" name="Google Shape;449;p51"/>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450" name="Google Shape;450;p51"/>
          <p:cNvSpPr txBox="1"/>
          <p:nvPr/>
        </p:nvSpPr>
        <p:spPr>
          <a:xfrm>
            <a:off x="901590" y="10139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solidFill>
                  <a:schemeClr val="lt1"/>
                </a:solidFill>
                <a:highlight>
                  <a:srgbClr val="3CEFAB"/>
                </a:highlight>
                <a:latin typeface="Anton"/>
                <a:ea typeface="Anton"/>
                <a:cs typeface="Anton"/>
                <a:sym typeface="Anton"/>
              </a:rPr>
              <a:t>Ventajas </a:t>
            </a:r>
            <a:r>
              <a:rPr i="1" lang="en-GB" sz="3600">
                <a:solidFill>
                  <a:schemeClr val="lt1"/>
                </a:solidFill>
                <a:latin typeface="Anton"/>
                <a:ea typeface="Anton"/>
                <a:cs typeface="Anton"/>
                <a:sym typeface="Anton"/>
              </a:rPr>
              <a:t> </a:t>
            </a:r>
            <a:r>
              <a:rPr i="1" lang="en-GB" sz="3600">
                <a:latin typeface="Anton"/>
                <a:ea typeface="Anton"/>
                <a:cs typeface="Anton"/>
                <a:sym typeface="Anton"/>
              </a:rPr>
              <a:t>del uso de PaaS</a:t>
            </a:r>
            <a:endParaRPr i="1" sz="3600">
              <a:latin typeface="Anton"/>
              <a:ea typeface="Anton"/>
              <a:cs typeface="Anton"/>
              <a:sym typeface="Anton"/>
            </a:endParaRPr>
          </a:p>
        </p:txBody>
      </p:sp>
      <p:pic>
        <p:nvPicPr>
          <p:cNvPr id="451" name="Google Shape;451;p51"/>
          <p:cNvPicPr preferRelativeResize="0"/>
          <p:nvPr/>
        </p:nvPicPr>
        <p:blipFill>
          <a:blip r:embed="rId5">
            <a:alphaModFix/>
          </a:blip>
          <a:stretch>
            <a:fillRect/>
          </a:stretch>
        </p:blipFill>
        <p:spPr>
          <a:xfrm>
            <a:off x="130925" y="124791"/>
            <a:ext cx="638625" cy="63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6"/>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CONTROL DE VERSIONES</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5" name="Shape 455"/>
        <p:cNvGrpSpPr/>
        <p:nvPr/>
      </p:nvGrpSpPr>
      <p:grpSpPr>
        <a:xfrm>
          <a:off x="0" y="0"/>
          <a:ext cx="0" cy="0"/>
          <a:chOff x="0" y="0"/>
          <a:chExt cx="0" cy="0"/>
        </a:xfrm>
      </p:grpSpPr>
      <p:sp>
        <p:nvSpPr>
          <p:cNvPr id="456" name="Google Shape;456;p52"/>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HEROKU</a:t>
            </a:r>
            <a:endParaRPr i="1" sz="3600">
              <a:latin typeface="Anton"/>
              <a:ea typeface="Anton"/>
              <a:cs typeface="Anton"/>
              <a:sym typeface="Anton"/>
            </a:endParaRPr>
          </a:p>
        </p:txBody>
      </p:sp>
      <p:pic>
        <p:nvPicPr>
          <p:cNvPr id="457" name="Google Shape;457;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nvSpPr>
        <p:spPr>
          <a:xfrm>
            <a:off x="151200" y="1151825"/>
            <a:ext cx="8565000" cy="374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Heroku es una plataforma en la nube que ofrece servicio para alojar e implementar aplicaciones web en varios lenguajes de programación, como Node.js, entre otros.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Las aplicaciones se corren desde un servidor Heroku usando Heroku DNS Server para apuntar al dominio de la aplicación (nombreaplicacion.herokuapp.com).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Cada aplicación corre sobre un motor a través de una “red de bancos de prueba” que consta de varios servidores. El servidor Git de Heroku maneja los repositorios de las aplicaciones que son subidas por los usuarios.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63" name="Google Shape;463;p53"/>
          <p:cNvSpPr txBox="1"/>
          <p:nvPr/>
        </p:nvSpPr>
        <p:spPr>
          <a:xfrm>
            <a:off x="1180500" y="2954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¿Qué es?</a:t>
            </a:r>
            <a:endParaRPr i="1" sz="3600">
              <a:latin typeface="Anton"/>
              <a:ea typeface="Anton"/>
              <a:cs typeface="Anton"/>
              <a:sym typeface="Anton"/>
            </a:endParaRPr>
          </a:p>
        </p:txBody>
      </p:sp>
      <p:pic>
        <p:nvPicPr>
          <p:cNvPr id="464" name="Google Shape;464;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5" name="Google Shape;465;p53"/>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66" name="Google Shape;466;p53"/>
          <p:cNvPicPr preferRelativeResize="0"/>
          <p:nvPr/>
        </p:nvPicPr>
        <p:blipFill>
          <a:blip r:embed="rId5">
            <a:alphaModFix/>
          </a:blip>
          <a:stretch>
            <a:fillRect/>
          </a:stretch>
        </p:blipFill>
        <p:spPr>
          <a:xfrm>
            <a:off x="227400" y="219269"/>
            <a:ext cx="1668526" cy="500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4220718" y="3048307"/>
            <a:ext cx="3095163" cy="1804439"/>
          </a:xfrm>
          <a:prstGeom prst="rect">
            <a:avLst/>
          </a:prstGeom>
          <a:noFill/>
          <a:ln>
            <a:noFill/>
          </a:ln>
        </p:spPr>
      </p:pic>
      <p:pic>
        <p:nvPicPr>
          <p:cNvPr id="472" name="Google Shape;472;p54"/>
          <p:cNvPicPr preferRelativeResize="0"/>
          <p:nvPr/>
        </p:nvPicPr>
        <p:blipFill>
          <a:blip r:embed="rId4">
            <a:alphaModFix/>
          </a:blip>
          <a:stretch>
            <a:fillRect/>
          </a:stretch>
        </p:blipFill>
        <p:spPr>
          <a:xfrm>
            <a:off x="4147750" y="2313876"/>
            <a:ext cx="4378102" cy="2552375"/>
          </a:xfrm>
          <a:prstGeom prst="rect">
            <a:avLst/>
          </a:prstGeom>
          <a:noFill/>
          <a:ln cap="flat" cmpd="sng" w="9525">
            <a:solidFill>
              <a:schemeClr val="dk2"/>
            </a:solidFill>
            <a:prstDash val="solid"/>
            <a:round/>
            <a:headEnd len="sm" w="sm" type="none"/>
            <a:tailEnd len="sm" w="sm" type="none"/>
          </a:ln>
        </p:spPr>
      </p:pic>
      <p:pic>
        <p:nvPicPr>
          <p:cNvPr id="473" name="Google Shape;473;p54"/>
          <p:cNvPicPr preferRelativeResize="0"/>
          <p:nvPr/>
        </p:nvPicPr>
        <p:blipFill>
          <a:blip r:embed="rId5">
            <a:alphaModFix/>
          </a:blip>
          <a:stretch>
            <a:fillRect/>
          </a:stretch>
        </p:blipFill>
        <p:spPr>
          <a:xfrm>
            <a:off x="228600" y="1990925"/>
            <a:ext cx="4071548" cy="2177569"/>
          </a:xfrm>
          <a:prstGeom prst="rect">
            <a:avLst/>
          </a:prstGeom>
          <a:noFill/>
          <a:ln cap="flat" cmpd="sng" w="9525">
            <a:solidFill>
              <a:schemeClr val="dk2"/>
            </a:solidFill>
            <a:prstDash val="solid"/>
            <a:round/>
            <a:headEnd len="sm" w="sm" type="none"/>
            <a:tailEnd len="sm" w="sm" type="none"/>
          </a:ln>
        </p:spPr>
      </p:pic>
      <p:sp>
        <p:nvSpPr>
          <p:cNvPr id="474" name="Google Shape;474;p54"/>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Para empezar a usar Heroku, primero debemos hacer es crear una cuenta en </a:t>
            </a:r>
            <a:r>
              <a:rPr lang="en-GB" sz="1900" u="sng">
                <a:solidFill>
                  <a:schemeClr val="hlink"/>
                </a:solidFill>
                <a:highlight>
                  <a:schemeClr val="lt1"/>
                </a:highlight>
                <a:latin typeface="Helvetica Neue Light"/>
                <a:ea typeface="Helvetica Neue Light"/>
                <a:cs typeface="Helvetica Neue Light"/>
                <a:sym typeface="Helvetica Neue Light"/>
                <a:hlinkClick r:id="rId6"/>
              </a:rPr>
              <a:t>Heroku login</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475" name="Google Shape;475;p54"/>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Empezar a usar Heroku</a:t>
            </a:r>
            <a:endParaRPr i="1" sz="3600">
              <a:latin typeface="Anton"/>
              <a:ea typeface="Anton"/>
              <a:cs typeface="Anton"/>
              <a:sym typeface="Anton"/>
            </a:endParaRPr>
          </a:p>
        </p:txBody>
      </p:sp>
      <p:pic>
        <p:nvPicPr>
          <p:cNvPr id="476" name="Google Shape;476;p54"/>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477" name="Google Shape;477;p54"/>
          <p:cNvPicPr preferRelativeResize="0"/>
          <p:nvPr/>
        </p:nvPicPr>
        <p:blipFill>
          <a:blip r:embed="rId8">
            <a:alphaModFix/>
          </a:blip>
          <a:stretch>
            <a:fillRect/>
          </a:stretch>
        </p:blipFill>
        <p:spPr>
          <a:xfrm>
            <a:off x="152391" y="134579"/>
            <a:ext cx="676475" cy="676475"/>
          </a:xfrm>
          <a:prstGeom prst="rect">
            <a:avLst/>
          </a:prstGeom>
          <a:noFill/>
          <a:ln>
            <a:noFill/>
          </a:ln>
        </p:spPr>
      </p:pic>
      <p:pic>
        <p:nvPicPr>
          <p:cNvPr id="478" name="Google Shape;478;p54"/>
          <p:cNvPicPr preferRelativeResize="0"/>
          <p:nvPr/>
        </p:nvPicPr>
        <p:blipFill rotWithShape="1">
          <a:blip r:embed="rId9">
            <a:alphaModFix/>
          </a:blip>
          <a:srcRect b="0" l="0" r="0" t="0"/>
          <a:stretch/>
        </p:blipFill>
        <p:spPr>
          <a:xfrm>
            <a:off x="7379750" y="152881"/>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5"/>
          <p:cNvPicPr preferRelativeResize="0"/>
          <p:nvPr/>
        </p:nvPicPr>
        <p:blipFill>
          <a:blip r:embed="rId3">
            <a:alphaModFix/>
          </a:blip>
          <a:stretch>
            <a:fillRect/>
          </a:stretch>
        </p:blipFill>
        <p:spPr>
          <a:xfrm>
            <a:off x="278271" y="1894624"/>
            <a:ext cx="4218729" cy="2384825"/>
          </a:xfrm>
          <a:prstGeom prst="rect">
            <a:avLst/>
          </a:prstGeom>
          <a:noFill/>
          <a:ln cap="flat" cmpd="sng" w="9525">
            <a:solidFill>
              <a:schemeClr val="dk2"/>
            </a:solidFill>
            <a:prstDash val="solid"/>
            <a:round/>
            <a:headEnd len="sm" w="sm" type="none"/>
            <a:tailEnd len="sm" w="sm" type="none"/>
          </a:ln>
        </p:spPr>
      </p:pic>
      <p:pic>
        <p:nvPicPr>
          <p:cNvPr id="484" name="Google Shape;484;p55"/>
          <p:cNvPicPr preferRelativeResize="0"/>
          <p:nvPr/>
        </p:nvPicPr>
        <p:blipFill>
          <a:blip r:embed="rId4">
            <a:alphaModFix/>
          </a:blip>
          <a:stretch>
            <a:fillRect/>
          </a:stretch>
        </p:blipFill>
        <p:spPr>
          <a:xfrm>
            <a:off x="4393075" y="2504225"/>
            <a:ext cx="4218725" cy="2384825"/>
          </a:xfrm>
          <a:prstGeom prst="rect">
            <a:avLst/>
          </a:prstGeom>
          <a:noFill/>
          <a:ln cap="flat" cmpd="sng" w="9525">
            <a:solidFill>
              <a:schemeClr val="dk2"/>
            </a:solidFill>
            <a:prstDash val="solid"/>
            <a:round/>
            <a:headEnd len="sm" w="sm" type="none"/>
            <a:tailEnd len="sm" w="sm" type="none"/>
          </a:ln>
        </p:spPr>
      </p:pic>
      <p:sp>
        <p:nvSpPr>
          <p:cNvPr id="485" name="Google Shape;485;p55"/>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Llenamos el formulario de registro seleccionando Node como lenguaje de desarrollo.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486" name="Google Shape;486;p55"/>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487" name="Google Shape;487;p55"/>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488" name="Google Shape;488;p55"/>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489" name="Google Shape;489;p55"/>
          <p:cNvPicPr preferRelativeResize="0"/>
          <p:nvPr/>
        </p:nvPicPr>
        <p:blipFill rotWithShape="1">
          <a:blip r:embed="rId7">
            <a:alphaModFix/>
          </a:blip>
          <a:srcRect b="0" l="0" r="0" t="0"/>
          <a:stretch/>
        </p:blipFill>
        <p:spPr>
          <a:xfrm>
            <a:off x="7379750" y="152881"/>
            <a:ext cx="1634174" cy="63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Vamos al mail con el que nos registramos, y confirmamos el mismo con el link que nos envía Heroku.</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495" name="Google Shape;495;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6" name="Google Shape;496;p56"/>
          <p:cNvPicPr preferRelativeResize="0"/>
          <p:nvPr/>
        </p:nvPicPr>
        <p:blipFill>
          <a:blip r:embed="rId4">
            <a:alphaModFix/>
          </a:blip>
          <a:stretch>
            <a:fillRect/>
          </a:stretch>
        </p:blipFill>
        <p:spPr>
          <a:xfrm>
            <a:off x="228600" y="1914725"/>
            <a:ext cx="4393076" cy="2349531"/>
          </a:xfrm>
          <a:prstGeom prst="rect">
            <a:avLst/>
          </a:prstGeom>
          <a:noFill/>
          <a:ln cap="flat" cmpd="sng" w="9525">
            <a:solidFill>
              <a:schemeClr val="dk2"/>
            </a:solidFill>
            <a:prstDash val="solid"/>
            <a:round/>
            <a:headEnd len="sm" w="sm" type="none"/>
            <a:tailEnd len="sm" w="sm" type="none"/>
          </a:ln>
        </p:spPr>
      </p:pic>
      <p:pic>
        <p:nvPicPr>
          <p:cNvPr id="497" name="Google Shape;497;p56"/>
          <p:cNvPicPr preferRelativeResize="0"/>
          <p:nvPr/>
        </p:nvPicPr>
        <p:blipFill>
          <a:blip r:embed="rId5">
            <a:alphaModFix/>
          </a:blip>
          <a:stretch>
            <a:fillRect/>
          </a:stretch>
        </p:blipFill>
        <p:spPr>
          <a:xfrm>
            <a:off x="4469276" y="2295725"/>
            <a:ext cx="4293726" cy="2296396"/>
          </a:xfrm>
          <a:prstGeom prst="rect">
            <a:avLst/>
          </a:prstGeom>
          <a:noFill/>
          <a:ln cap="flat" cmpd="sng" w="9525">
            <a:solidFill>
              <a:schemeClr val="dk2"/>
            </a:solidFill>
            <a:prstDash val="solid"/>
            <a:round/>
            <a:headEnd len="sm" w="sm" type="none"/>
            <a:tailEnd len="sm" w="sm" type="none"/>
          </a:ln>
        </p:spPr>
      </p:pic>
      <p:sp>
        <p:nvSpPr>
          <p:cNvPr id="498" name="Google Shape;498;p56"/>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499" name="Google Shape;499;p56"/>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00" name="Google Shape;500;p5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7"/>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Debemos ahora elegir una contraseña, y luego podremos iniciar sesión.</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06" name="Google Shape;506;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07" name="Google Shape;507;p57"/>
          <p:cNvPicPr preferRelativeResize="0"/>
          <p:nvPr/>
        </p:nvPicPr>
        <p:blipFill>
          <a:blip r:embed="rId4">
            <a:alphaModFix/>
          </a:blip>
          <a:stretch>
            <a:fillRect/>
          </a:stretch>
        </p:blipFill>
        <p:spPr>
          <a:xfrm>
            <a:off x="381000" y="1762325"/>
            <a:ext cx="4393076" cy="2349531"/>
          </a:xfrm>
          <a:prstGeom prst="rect">
            <a:avLst/>
          </a:prstGeom>
          <a:noFill/>
          <a:ln cap="flat" cmpd="sng" w="9525">
            <a:solidFill>
              <a:schemeClr val="dk2"/>
            </a:solidFill>
            <a:prstDash val="solid"/>
            <a:round/>
            <a:headEnd len="sm" w="sm" type="none"/>
            <a:tailEnd len="sm" w="sm" type="none"/>
          </a:ln>
        </p:spPr>
      </p:pic>
      <p:pic>
        <p:nvPicPr>
          <p:cNvPr id="508" name="Google Shape;508;p57"/>
          <p:cNvPicPr preferRelativeResize="0"/>
          <p:nvPr/>
        </p:nvPicPr>
        <p:blipFill>
          <a:blip r:embed="rId5">
            <a:alphaModFix/>
          </a:blip>
          <a:stretch>
            <a:fillRect/>
          </a:stretch>
        </p:blipFill>
        <p:spPr>
          <a:xfrm>
            <a:off x="4697876" y="2295725"/>
            <a:ext cx="4293726" cy="2296396"/>
          </a:xfrm>
          <a:prstGeom prst="rect">
            <a:avLst/>
          </a:prstGeom>
          <a:noFill/>
          <a:ln cap="flat" cmpd="sng" w="9525">
            <a:solidFill>
              <a:schemeClr val="dk2"/>
            </a:solidFill>
            <a:prstDash val="solid"/>
            <a:round/>
            <a:headEnd len="sm" w="sm" type="none"/>
            <a:tailEnd len="sm" w="sm" type="none"/>
          </a:ln>
        </p:spPr>
      </p:pic>
      <p:sp>
        <p:nvSpPr>
          <p:cNvPr id="509" name="Google Shape;509;p57"/>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10" name="Google Shape;510;p57"/>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11" name="Google Shape;511;p5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8"/>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Luego tenemos que aceptar los términos y condiciones.</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17" name="Google Shape;517;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8" name="Google Shape;518;p58"/>
          <p:cNvPicPr preferRelativeResize="0"/>
          <p:nvPr/>
        </p:nvPicPr>
        <p:blipFill>
          <a:blip r:embed="rId4">
            <a:alphaModFix/>
          </a:blip>
          <a:stretch>
            <a:fillRect/>
          </a:stretch>
        </p:blipFill>
        <p:spPr>
          <a:xfrm>
            <a:off x="303600" y="1804000"/>
            <a:ext cx="4393076" cy="2349531"/>
          </a:xfrm>
          <a:prstGeom prst="rect">
            <a:avLst/>
          </a:prstGeom>
          <a:noFill/>
          <a:ln cap="flat" cmpd="sng" w="9525">
            <a:solidFill>
              <a:schemeClr val="dk2"/>
            </a:solidFill>
            <a:prstDash val="solid"/>
            <a:round/>
            <a:headEnd len="sm" w="sm" type="none"/>
            <a:tailEnd len="sm" w="sm" type="none"/>
          </a:ln>
        </p:spPr>
      </p:pic>
      <p:pic>
        <p:nvPicPr>
          <p:cNvPr id="519" name="Google Shape;519;p58"/>
          <p:cNvPicPr preferRelativeResize="0"/>
          <p:nvPr/>
        </p:nvPicPr>
        <p:blipFill>
          <a:blip r:embed="rId5">
            <a:alphaModFix/>
          </a:blip>
          <a:stretch>
            <a:fillRect/>
          </a:stretch>
        </p:blipFill>
        <p:spPr>
          <a:xfrm>
            <a:off x="4545476" y="2219525"/>
            <a:ext cx="4293726" cy="2296396"/>
          </a:xfrm>
          <a:prstGeom prst="rect">
            <a:avLst/>
          </a:prstGeom>
          <a:noFill/>
          <a:ln cap="flat" cmpd="sng" w="9525">
            <a:solidFill>
              <a:schemeClr val="dk2"/>
            </a:solidFill>
            <a:prstDash val="solid"/>
            <a:round/>
            <a:headEnd len="sm" w="sm" type="none"/>
            <a:tailEnd len="sm" w="sm" type="none"/>
          </a:ln>
        </p:spPr>
      </p:pic>
      <p:sp>
        <p:nvSpPr>
          <p:cNvPr id="520" name="Google Shape;520;p58"/>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21" name="Google Shape;521;p58"/>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22" name="Google Shape;522;p5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59"/>
          <p:cNvPicPr preferRelativeResize="0"/>
          <p:nvPr/>
        </p:nvPicPr>
        <p:blipFill>
          <a:blip r:embed="rId3">
            <a:alphaModFix/>
          </a:blip>
          <a:stretch>
            <a:fillRect/>
          </a:stretch>
        </p:blipFill>
        <p:spPr>
          <a:xfrm>
            <a:off x="296175" y="1947775"/>
            <a:ext cx="4393076" cy="2349531"/>
          </a:xfrm>
          <a:prstGeom prst="rect">
            <a:avLst/>
          </a:prstGeom>
          <a:noFill/>
          <a:ln cap="flat" cmpd="sng" w="9525">
            <a:solidFill>
              <a:schemeClr val="dk2"/>
            </a:solidFill>
            <a:prstDash val="solid"/>
            <a:round/>
            <a:headEnd len="sm" w="sm" type="none"/>
            <a:tailEnd len="sm" w="sm" type="none"/>
          </a:ln>
        </p:spPr>
      </p:pic>
      <p:pic>
        <p:nvPicPr>
          <p:cNvPr id="528" name="Google Shape;528;p59"/>
          <p:cNvPicPr preferRelativeResize="0"/>
          <p:nvPr/>
        </p:nvPicPr>
        <p:blipFill>
          <a:blip r:embed="rId4">
            <a:alphaModFix/>
          </a:blip>
          <a:stretch>
            <a:fillRect/>
          </a:stretch>
        </p:blipFill>
        <p:spPr>
          <a:xfrm>
            <a:off x="4326001" y="2550200"/>
            <a:ext cx="4293726" cy="2296396"/>
          </a:xfrm>
          <a:prstGeom prst="rect">
            <a:avLst/>
          </a:prstGeom>
          <a:noFill/>
          <a:ln cap="flat" cmpd="sng" w="9525">
            <a:solidFill>
              <a:schemeClr val="dk2"/>
            </a:solidFill>
            <a:prstDash val="solid"/>
            <a:round/>
            <a:headEnd len="sm" w="sm" type="none"/>
            <a:tailEnd len="sm" w="sm" type="none"/>
          </a:ln>
        </p:spPr>
      </p:pic>
      <p:sp>
        <p:nvSpPr>
          <p:cNvPr id="529" name="Google Shape;529;p59"/>
          <p:cNvSpPr txBox="1"/>
          <p:nvPr/>
        </p:nvSpPr>
        <p:spPr>
          <a:xfrm>
            <a:off x="151200" y="999425"/>
            <a:ext cx="8376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Ya podemos ahora crear nuestra primera App en Heroku. Elegimos el nombre y la región y la creamos. En este caso la App se llama </a:t>
            </a:r>
            <a:r>
              <a:rPr i="1" lang="en-GB" sz="1900">
                <a:solidFill>
                  <a:schemeClr val="dk1"/>
                </a:solidFill>
                <a:highlight>
                  <a:schemeClr val="lt1"/>
                </a:highlight>
                <a:latin typeface="Helvetica Neue Light"/>
                <a:ea typeface="Helvetica Neue Light"/>
                <a:cs typeface="Helvetica Neue Light"/>
                <a:sym typeface="Helvetica Neue Light"/>
              </a:rPr>
              <a:t>“serverch”</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30" name="Google Shape;530;p59"/>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31" name="Google Shape;531;p59"/>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32" name="Google Shape;532;p59"/>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33" name="Google Shape;533;p59"/>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0"/>
          <p:cNvPicPr preferRelativeResize="0"/>
          <p:nvPr/>
        </p:nvPicPr>
        <p:blipFill>
          <a:blip r:embed="rId3">
            <a:alphaModFix/>
          </a:blip>
          <a:stretch>
            <a:fillRect/>
          </a:stretch>
        </p:blipFill>
        <p:spPr>
          <a:xfrm>
            <a:off x="254475" y="1769500"/>
            <a:ext cx="4393076" cy="2349531"/>
          </a:xfrm>
          <a:prstGeom prst="rect">
            <a:avLst/>
          </a:prstGeom>
          <a:noFill/>
          <a:ln cap="flat" cmpd="sng" w="9525">
            <a:solidFill>
              <a:schemeClr val="dk2"/>
            </a:solidFill>
            <a:prstDash val="solid"/>
            <a:round/>
            <a:headEnd len="sm" w="sm" type="none"/>
            <a:tailEnd len="sm" w="sm" type="none"/>
          </a:ln>
        </p:spPr>
      </p:pic>
      <p:pic>
        <p:nvPicPr>
          <p:cNvPr id="539" name="Google Shape;539;p60"/>
          <p:cNvPicPr preferRelativeResize="0"/>
          <p:nvPr/>
        </p:nvPicPr>
        <p:blipFill>
          <a:blip r:embed="rId4">
            <a:alphaModFix/>
          </a:blip>
          <a:stretch>
            <a:fillRect/>
          </a:stretch>
        </p:blipFill>
        <p:spPr>
          <a:xfrm>
            <a:off x="4240676" y="2524325"/>
            <a:ext cx="4293726" cy="2296396"/>
          </a:xfrm>
          <a:prstGeom prst="rect">
            <a:avLst/>
          </a:prstGeom>
          <a:noFill/>
          <a:ln cap="flat" cmpd="sng" w="9525">
            <a:solidFill>
              <a:schemeClr val="dk2"/>
            </a:solidFill>
            <a:prstDash val="solid"/>
            <a:round/>
            <a:headEnd len="sm" w="sm" type="none"/>
            <a:tailEnd len="sm" w="sm" type="none"/>
          </a:ln>
        </p:spPr>
      </p:pic>
      <p:sp>
        <p:nvSpPr>
          <p:cNvPr id="540" name="Google Shape;540;p60"/>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Luego, debemos instalar </a:t>
            </a:r>
            <a:r>
              <a:rPr i="1" lang="en-GB" sz="1900">
                <a:solidFill>
                  <a:schemeClr val="dk1"/>
                </a:solidFill>
                <a:highlight>
                  <a:schemeClr val="lt1"/>
                </a:highlight>
                <a:latin typeface="Helvetica Neue Light"/>
                <a:ea typeface="Helvetica Neue Light"/>
                <a:cs typeface="Helvetica Neue Light"/>
                <a:sym typeface="Helvetica Neue Light"/>
              </a:rPr>
              <a:t>Heroku CLI</a:t>
            </a:r>
            <a:r>
              <a:rPr lang="en-GB" sz="1900">
                <a:solidFill>
                  <a:schemeClr val="dk1"/>
                </a:solidFill>
                <a:highlight>
                  <a:schemeClr val="lt1"/>
                </a:highlight>
                <a:latin typeface="Helvetica Neue Light"/>
                <a:ea typeface="Helvetica Neue Light"/>
                <a:cs typeface="Helvetica Neue Light"/>
                <a:sym typeface="Helvetica Neue Light"/>
              </a:rPr>
              <a:t> con el link que nos aparece abajo donde indica la flecha.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41" name="Google Shape;541;p60"/>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42" name="Google Shape;542;p60"/>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43" name="Google Shape;543;p60"/>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44" name="Google Shape;544;p60"/>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0" name="Google Shape;550;p61"/>
          <p:cNvPicPr preferRelativeResize="0"/>
          <p:nvPr/>
        </p:nvPicPr>
        <p:blipFill>
          <a:blip r:embed="rId4">
            <a:alphaModFix/>
          </a:blip>
          <a:stretch>
            <a:fillRect/>
          </a:stretch>
        </p:blipFill>
        <p:spPr>
          <a:xfrm>
            <a:off x="228600" y="1533725"/>
            <a:ext cx="4393076" cy="2349531"/>
          </a:xfrm>
          <a:prstGeom prst="rect">
            <a:avLst/>
          </a:prstGeom>
          <a:noFill/>
          <a:ln cap="flat" cmpd="sng" w="9525">
            <a:solidFill>
              <a:schemeClr val="dk2"/>
            </a:solidFill>
            <a:prstDash val="solid"/>
            <a:round/>
            <a:headEnd len="sm" w="sm" type="none"/>
            <a:tailEnd len="sm" w="sm" type="none"/>
          </a:ln>
        </p:spPr>
      </p:pic>
      <p:pic>
        <p:nvPicPr>
          <p:cNvPr id="551" name="Google Shape;551;p61"/>
          <p:cNvPicPr preferRelativeResize="0"/>
          <p:nvPr/>
        </p:nvPicPr>
        <p:blipFill>
          <a:blip r:embed="rId5">
            <a:alphaModFix/>
          </a:blip>
          <a:stretch>
            <a:fillRect/>
          </a:stretch>
        </p:blipFill>
        <p:spPr>
          <a:xfrm>
            <a:off x="4469276" y="2219525"/>
            <a:ext cx="4293726" cy="2296396"/>
          </a:xfrm>
          <a:prstGeom prst="rect">
            <a:avLst/>
          </a:prstGeom>
          <a:noFill/>
          <a:ln cap="flat" cmpd="sng" w="9525">
            <a:solidFill>
              <a:schemeClr val="dk2"/>
            </a:solidFill>
            <a:prstDash val="solid"/>
            <a:round/>
            <a:headEnd len="sm" w="sm" type="none"/>
            <a:tailEnd len="sm" w="sm" type="none"/>
          </a:ln>
        </p:spPr>
      </p:pic>
      <p:sp>
        <p:nvSpPr>
          <p:cNvPr id="552" name="Google Shape;552;p61"/>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53" name="Google Shape;553;p61"/>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54" name="Google Shape;554;p6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nvSpPr>
        <p:spPr>
          <a:xfrm>
            <a:off x="903275" y="2666175"/>
            <a:ext cx="7556100" cy="16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300"/>
              </a:spcBef>
              <a:spcAft>
                <a:spcPts val="1000"/>
              </a:spcAft>
              <a:buNone/>
            </a:pPr>
            <a:r>
              <a:rPr lang="en-GB" sz="2000">
                <a:solidFill>
                  <a:schemeClr val="dk1"/>
                </a:solidFill>
                <a:highlight>
                  <a:schemeClr val="lt1"/>
                </a:highlight>
                <a:latin typeface="Helvetica Neue Light"/>
                <a:ea typeface="Helvetica Neue Light"/>
                <a:cs typeface="Helvetica Neue Light"/>
                <a:sym typeface="Helvetica Neue Light"/>
              </a:rPr>
              <a:t>Es una manera de registrar los cambios realizados sobre un archivo (o conjunto de archivos) a lo largo del tiempo, permitiendo recuperar versiones específicas más adelante.</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28" name="Google Shape;128;p17"/>
          <p:cNvSpPr txBox="1"/>
          <p:nvPr/>
        </p:nvSpPr>
        <p:spPr>
          <a:xfrm>
            <a:off x="1180500" y="1457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lt1"/>
                </a:solidFill>
                <a:highlight>
                  <a:srgbClr val="3CEFAB"/>
                </a:highlight>
                <a:latin typeface="Anton"/>
                <a:ea typeface="Anton"/>
                <a:cs typeface="Anton"/>
                <a:sym typeface="Anton"/>
              </a:rPr>
              <a:t>CONTROL DE VERSIONES</a:t>
            </a:r>
            <a:endParaRPr i="1" sz="3600">
              <a:solidFill>
                <a:schemeClr val="lt1"/>
              </a:solidFill>
              <a:highlight>
                <a:srgbClr val="3CEFAB"/>
              </a:highlight>
              <a:latin typeface="Anton"/>
              <a:ea typeface="Anton"/>
              <a:cs typeface="Anton"/>
              <a:sym typeface="Anton"/>
            </a:endParaRPr>
          </a:p>
          <a:p>
            <a:pPr indent="0" lvl="0" marL="0" rtl="0" algn="ctr">
              <a:spcBef>
                <a:spcPts val="0"/>
              </a:spcBef>
              <a:spcAft>
                <a:spcPts val="0"/>
              </a:spcAft>
              <a:buClr>
                <a:schemeClr val="dk1"/>
              </a:buClr>
              <a:buSzPts val="1100"/>
              <a:buFont typeface="Arial"/>
              <a:buNone/>
            </a:pPr>
            <a:r>
              <a:rPr i="1" lang="en-GB" sz="3300">
                <a:latin typeface="Anton"/>
                <a:ea typeface="Anton"/>
                <a:cs typeface="Anton"/>
                <a:sym typeface="Anton"/>
              </a:rPr>
              <a:t>¿De qué se trata?</a:t>
            </a:r>
            <a:endParaRPr i="1" sz="3300">
              <a:latin typeface="Anton"/>
              <a:ea typeface="Anton"/>
              <a:cs typeface="Anton"/>
              <a:sym typeface="Anton"/>
            </a:endParaRPr>
          </a:p>
        </p:txBody>
      </p:sp>
      <p:pic>
        <p:nvPicPr>
          <p:cNvPr id="129" name="Google Shape;129;p1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0" name="Google Shape;130;p17"/>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31" name="Google Shape;131;p17"/>
          <p:cNvPicPr preferRelativeResize="0"/>
          <p:nvPr/>
        </p:nvPicPr>
        <p:blipFill>
          <a:blip r:embed="rId5">
            <a:alphaModFix/>
          </a:blip>
          <a:stretch>
            <a:fillRect/>
          </a:stretch>
        </p:blipFill>
        <p:spPr>
          <a:xfrm>
            <a:off x="4194175" y="390075"/>
            <a:ext cx="831300" cy="831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2"/>
          <p:cNvSpPr txBox="1"/>
          <p:nvPr/>
        </p:nvSpPr>
        <p:spPr>
          <a:xfrm>
            <a:off x="151200" y="10756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De esta forma descargamos el Heroku CLI y luego lo instalamos.</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60" name="Google Shape;560;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1" name="Google Shape;561;p62"/>
          <p:cNvPicPr preferRelativeResize="0"/>
          <p:nvPr/>
        </p:nvPicPr>
        <p:blipFill>
          <a:blip r:embed="rId4">
            <a:alphaModFix/>
          </a:blip>
          <a:stretch>
            <a:fillRect/>
          </a:stretch>
        </p:blipFill>
        <p:spPr>
          <a:xfrm>
            <a:off x="381000" y="1762325"/>
            <a:ext cx="4393076" cy="2349531"/>
          </a:xfrm>
          <a:prstGeom prst="rect">
            <a:avLst/>
          </a:prstGeom>
          <a:noFill/>
          <a:ln cap="flat" cmpd="sng" w="9525">
            <a:solidFill>
              <a:schemeClr val="dk2"/>
            </a:solidFill>
            <a:prstDash val="solid"/>
            <a:round/>
            <a:headEnd len="sm" w="sm" type="none"/>
            <a:tailEnd len="sm" w="sm" type="none"/>
          </a:ln>
        </p:spPr>
      </p:pic>
      <p:pic>
        <p:nvPicPr>
          <p:cNvPr id="562" name="Google Shape;562;p62"/>
          <p:cNvPicPr preferRelativeResize="0"/>
          <p:nvPr/>
        </p:nvPicPr>
        <p:blipFill>
          <a:blip r:embed="rId5">
            <a:alphaModFix/>
          </a:blip>
          <a:stretch>
            <a:fillRect/>
          </a:stretch>
        </p:blipFill>
        <p:spPr>
          <a:xfrm>
            <a:off x="4393076" y="2295725"/>
            <a:ext cx="4293726" cy="2296396"/>
          </a:xfrm>
          <a:prstGeom prst="rect">
            <a:avLst/>
          </a:prstGeom>
          <a:noFill/>
          <a:ln cap="flat" cmpd="sng" w="9525">
            <a:solidFill>
              <a:schemeClr val="dk2"/>
            </a:solidFill>
            <a:prstDash val="solid"/>
            <a:round/>
            <a:headEnd len="sm" w="sm" type="none"/>
            <a:tailEnd len="sm" w="sm" type="none"/>
          </a:ln>
        </p:spPr>
      </p:pic>
      <p:sp>
        <p:nvSpPr>
          <p:cNvPr id="563" name="Google Shape;563;p62"/>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64" name="Google Shape;564;p62"/>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65" name="Google Shape;565;p6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1" name="Google Shape;571;p63"/>
          <p:cNvPicPr preferRelativeResize="0"/>
          <p:nvPr/>
        </p:nvPicPr>
        <p:blipFill>
          <a:blip r:embed="rId4">
            <a:alphaModFix/>
          </a:blip>
          <a:stretch>
            <a:fillRect/>
          </a:stretch>
        </p:blipFill>
        <p:spPr>
          <a:xfrm>
            <a:off x="228600" y="1457525"/>
            <a:ext cx="4393078" cy="2364235"/>
          </a:xfrm>
          <a:prstGeom prst="rect">
            <a:avLst/>
          </a:prstGeom>
          <a:noFill/>
          <a:ln cap="flat" cmpd="sng" w="9525">
            <a:solidFill>
              <a:schemeClr val="dk2"/>
            </a:solidFill>
            <a:prstDash val="solid"/>
            <a:round/>
            <a:headEnd len="sm" w="sm" type="none"/>
            <a:tailEnd len="sm" w="sm" type="none"/>
          </a:ln>
        </p:spPr>
      </p:pic>
      <p:pic>
        <p:nvPicPr>
          <p:cNvPr id="572" name="Google Shape;572;p63"/>
          <p:cNvPicPr preferRelativeResize="0"/>
          <p:nvPr/>
        </p:nvPicPr>
        <p:blipFill>
          <a:blip r:embed="rId5">
            <a:alphaModFix/>
          </a:blip>
          <a:stretch>
            <a:fillRect/>
          </a:stretch>
        </p:blipFill>
        <p:spPr>
          <a:xfrm>
            <a:off x="4393078" y="2143325"/>
            <a:ext cx="4293722" cy="2309522"/>
          </a:xfrm>
          <a:prstGeom prst="rect">
            <a:avLst/>
          </a:prstGeom>
          <a:noFill/>
          <a:ln cap="flat" cmpd="sng" w="9525">
            <a:solidFill>
              <a:schemeClr val="dk2"/>
            </a:solidFill>
            <a:prstDash val="solid"/>
            <a:round/>
            <a:headEnd len="sm" w="sm" type="none"/>
            <a:tailEnd len="sm" w="sm" type="none"/>
          </a:ln>
        </p:spPr>
      </p:pic>
      <p:sp>
        <p:nvSpPr>
          <p:cNvPr id="573" name="Google Shape;573;p63"/>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74" name="Google Shape;574;p63"/>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75" name="Google Shape;575;p6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4"/>
          <p:cNvPicPr preferRelativeResize="0"/>
          <p:nvPr/>
        </p:nvPicPr>
        <p:blipFill>
          <a:blip r:embed="rId3">
            <a:alphaModFix/>
          </a:blip>
          <a:stretch>
            <a:fillRect/>
          </a:stretch>
        </p:blipFill>
        <p:spPr>
          <a:xfrm>
            <a:off x="304800" y="1838525"/>
            <a:ext cx="4393076" cy="2361278"/>
          </a:xfrm>
          <a:prstGeom prst="rect">
            <a:avLst/>
          </a:prstGeom>
          <a:noFill/>
          <a:ln cap="flat" cmpd="sng" w="9525">
            <a:solidFill>
              <a:schemeClr val="dk2"/>
            </a:solidFill>
            <a:prstDash val="solid"/>
            <a:round/>
            <a:headEnd len="sm" w="sm" type="none"/>
            <a:tailEnd len="sm" w="sm" type="none"/>
          </a:ln>
        </p:spPr>
      </p:pic>
      <p:pic>
        <p:nvPicPr>
          <p:cNvPr id="581" name="Google Shape;581;p64"/>
          <p:cNvPicPr preferRelativeResize="0"/>
          <p:nvPr/>
        </p:nvPicPr>
        <p:blipFill>
          <a:blip r:embed="rId4">
            <a:alphaModFix/>
          </a:blip>
          <a:stretch>
            <a:fillRect/>
          </a:stretch>
        </p:blipFill>
        <p:spPr>
          <a:xfrm>
            <a:off x="4469276" y="2524325"/>
            <a:ext cx="4293724" cy="2307877"/>
          </a:xfrm>
          <a:prstGeom prst="rect">
            <a:avLst/>
          </a:prstGeom>
          <a:noFill/>
          <a:ln cap="flat" cmpd="sng" w="9525">
            <a:solidFill>
              <a:schemeClr val="dk2"/>
            </a:solidFill>
            <a:prstDash val="solid"/>
            <a:round/>
            <a:headEnd len="sm" w="sm" type="none"/>
            <a:tailEnd len="sm" w="sm" type="none"/>
          </a:ln>
        </p:spPr>
      </p:pic>
      <p:sp>
        <p:nvSpPr>
          <p:cNvPr id="582" name="Google Shape;582;p64"/>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En consola, ponemos el comando </a:t>
            </a:r>
            <a:r>
              <a:rPr i="1" lang="en-GB" sz="1900">
                <a:solidFill>
                  <a:schemeClr val="lt1"/>
                </a:solidFill>
                <a:highlight>
                  <a:schemeClr val="dk2"/>
                </a:highlight>
                <a:latin typeface="Helvetica Neue Light"/>
                <a:ea typeface="Helvetica Neue Light"/>
                <a:cs typeface="Helvetica Neue Light"/>
                <a:sym typeface="Helvetica Neue Light"/>
              </a:rPr>
              <a:t>$ heroku login</a:t>
            </a:r>
            <a:r>
              <a:rPr lang="en-GB" sz="1900">
                <a:solidFill>
                  <a:schemeClr val="dk1"/>
                </a:solidFill>
                <a:highlight>
                  <a:schemeClr val="lt1"/>
                </a:highlight>
                <a:latin typeface="Helvetica Neue Light"/>
                <a:ea typeface="Helvetica Neue Light"/>
                <a:cs typeface="Helvetica Neue Light"/>
                <a:sym typeface="Helvetica Neue Light"/>
              </a:rPr>
              <a:t> y luego hacemos el login desde la página.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83" name="Google Shape;583;p64"/>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84" name="Google Shape;584;p64"/>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85" name="Google Shape;585;p64"/>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86" name="Google Shape;586;p64"/>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65"/>
          <p:cNvPicPr preferRelativeResize="0"/>
          <p:nvPr/>
        </p:nvPicPr>
        <p:blipFill>
          <a:blip r:embed="rId3">
            <a:alphaModFix/>
          </a:blip>
          <a:stretch>
            <a:fillRect/>
          </a:stretch>
        </p:blipFill>
        <p:spPr>
          <a:xfrm>
            <a:off x="304800" y="1838525"/>
            <a:ext cx="4393076" cy="2361278"/>
          </a:xfrm>
          <a:prstGeom prst="rect">
            <a:avLst/>
          </a:prstGeom>
          <a:noFill/>
          <a:ln cap="flat" cmpd="sng" w="9525">
            <a:solidFill>
              <a:schemeClr val="dk2"/>
            </a:solidFill>
            <a:prstDash val="solid"/>
            <a:round/>
            <a:headEnd len="sm" w="sm" type="none"/>
            <a:tailEnd len="sm" w="sm" type="none"/>
          </a:ln>
        </p:spPr>
      </p:pic>
      <p:pic>
        <p:nvPicPr>
          <p:cNvPr id="592" name="Google Shape;592;p65"/>
          <p:cNvPicPr preferRelativeResize="0"/>
          <p:nvPr/>
        </p:nvPicPr>
        <p:blipFill>
          <a:blip r:embed="rId4">
            <a:alphaModFix/>
          </a:blip>
          <a:stretch>
            <a:fillRect/>
          </a:stretch>
        </p:blipFill>
        <p:spPr>
          <a:xfrm>
            <a:off x="4469276" y="2524325"/>
            <a:ext cx="4293726" cy="2296396"/>
          </a:xfrm>
          <a:prstGeom prst="rect">
            <a:avLst/>
          </a:prstGeom>
          <a:noFill/>
          <a:ln cap="flat" cmpd="sng" w="9525">
            <a:solidFill>
              <a:schemeClr val="dk2"/>
            </a:solidFill>
            <a:prstDash val="solid"/>
            <a:round/>
            <a:headEnd len="sm" w="sm" type="none"/>
            <a:tailEnd len="sm" w="sm" type="none"/>
          </a:ln>
        </p:spPr>
      </p:pic>
      <p:sp>
        <p:nvSpPr>
          <p:cNvPr id="593" name="Google Shape;593;p65"/>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Una vez hecho el login en la página, vemos que en consola lo toma y se loguea.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94" name="Google Shape;594;p65"/>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95" name="Google Shape;595;p65"/>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96" name="Google Shape;596;p65"/>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97" name="Google Shape;597;p65"/>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66"/>
          <p:cNvPicPr preferRelativeResize="0"/>
          <p:nvPr/>
        </p:nvPicPr>
        <p:blipFill>
          <a:blip r:embed="rId3">
            <a:alphaModFix/>
          </a:blip>
          <a:stretch>
            <a:fillRect/>
          </a:stretch>
        </p:blipFill>
        <p:spPr>
          <a:xfrm>
            <a:off x="228600" y="2524325"/>
            <a:ext cx="4393076" cy="2349531"/>
          </a:xfrm>
          <a:prstGeom prst="rect">
            <a:avLst/>
          </a:prstGeom>
          <a:noFill/>
          <a:ln cap="flat" cmpd="sng" w="9525">
            <a:solidFill>
              <a:schemeClr val="dk2"/>
            </a:solidFill>
            <a:prstDash val="solid"/>
            <a:round/>
            <a:headEnd len="sm" w="sm" type="none"/>
            <a:tailEnd len="sm" w="sm" type="none"/>
          </a:ln>
        </p:spPr>
      </p:pic>
      <p:pic>
        <p:nvPicPr>
          <p:cNvPr id="603" name="Google Shape;603;p66"/>
          <p:cNvPicPr preferRelativeResize="0"/>
          <p:nvPr/>
        </p:nvPicPr>
        <p:blipFill rotWithShape="1">
          <a:blip r:embed="rId4">
            <a:alphaModFix/>
          </a:blip>
          <a:srcRect b="0" l="0" r="15110" t="0"/>
          <a:stretch/>
        </p:blipFill>
        <p:spPr>
          <a:xfrm>
            <a:off x="4393075" y="2530968"/>
            <a:ext cx="4393076" cy="2342882"/>
          </a:xfrm>
          <a:prstGeom prst="rect">
            <a:avLst/>
          </a:prstGeom>
          <a:noFill/>
          <a:ln cap="flat" cmpd="sng" w="9525">
            <a:solidFill>
              <a:schemeClr val="dk2"/>
            </a:solidFill>
            <a:prstDash val="solid"/>
            <a:round/>
            <a:headEnd len="sm" w="sm" type="none"/>
            <a:tailEnd len="sm" w="sm" type="none"/>
          </a:ln>
        </p:spPr>
      </p:pic>
      <p:sp>
        <p:nvSpPr>
          <p:cNvPr id="604" name="Google Shape;604;p66"/>
          <p:cNvSpPr txBox="1"/>
          <p:nvPr/>
        </p:nvSpPr>
        <p:spPr>
          <a:xfrm>
            <a:off x="227400" y="923225"/>
            <a:ext cx="8232000" cy="157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Vamos a usar Git para el proyecto, por lo que iniciamos git en la carpeta del proyecto, y usamos luego todos los comandos que se muestran.</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Y en el proyecto, hacemos un server y una ruta que simplemente mande un mensaje.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05" name="Google Shape;605;p66"/>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06" name="Google Shape;606;p66"/>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07" name="Google Shape;607;p66"/>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08" name="Google Shape;608;p6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7"/>
          <p:cNvPicPr preferRelativeResize="0"/>
          <p:nvPr/>
        </p:nvPicPr>
        <p:blipFill>
          <a:blip r:embed="rId3">
            <a:alphaModFix/>
          </a:blip>
          <a:stretch>
            <a:fillRect/>
          </a:stretch>
        </p:blipFill>
        <p:spPr>
          <a:xfrm>
            <a:off x="304800" y="1914725"/>
            <a:ext cx="4393075" cy="2229397"/>
          </a:xfrm>
          <a:prstGeom prst="rect">
            <a:avLst/>
          </a:prstGeom>
          <a:noFill/>
          <a:ln cap="flat" cmpd="sng" w="9525">
            <a:solidFill>
              <a:schemeClr val="dk2"/>
            </a:solidFill>
            <a:prstDash val="solid"/>
            <a:round/>
            <a:headEnd len="sm" w="sm" type="none"/>
            <a:tailEnd len="sm" w="sm" type="none"/>
          </a:ln>
        </p:spPr>
      </p:pic>
      <p:pic>
        <p:nvPicPr>
          <p:cNvPr id="614" name="Google Shape;614;p67"/>
          <p:cNvPicPr preferRelativeResize="0"/>
          <p:nvPr/>
        </p:nvPicPr>
        <p:blipFill rotWithShape="1">
          <a:blip r:embed="rId4">
            <a:alphaModFix/>
          </a:blip>
          <a:srcRect b="0" l="0" r="14748" t="0"/>
          <a:stretch/>
        </p:blipFill>
        <p:spPr>
          <a:xfrm>
            <a:off x="4545475" y="2578224"/>
            <a:ext cx="4132773" cy="2194825"/>
          </a:xfrm>
          <a:prstGeom prst="rect">
            <a:avLst/>
          </a:prstGeom>
          <a:noFill/>
          <a:ln cap="flat" cmpd="sng" w="9525">
            <a:solidFill>
              <a:schemeClr val="dk2"/>
            </a:solidFill>
            <a:prstDash val="solid"/>
            <a:round/>
            <a:headEnd len="sm" w="sm" type="none"/>
            <a:tailEnd len="sm" w="sm" type="none"/>
          </a:ln>
        </p:spPr>
      </p:pic>
      <p:sp>
        <p:nvSpPr>
          <p:cNvPr id="615" name="Google Shape;615;p67"/>
          <p:cNvSpPr txBox="1"/>
          <p:nvPr/>
        </p:nvSpPr>
        <p:spPr>
          <a:xfrm>
            <a:off x="151200" y="9994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Creamos el archivo </a:t>
            </a:r>
            <a:r>
              <a:rPr b="1" i="1" lang="en-GB" sz="1900">
                <a:solidFill>
                  <a:schemeClr val="dk1"/>
                </a:solidFill>
                <a:highlight>
                  <a:schemeClr val="lt1"/>
                </a:highlight>
                <a:latin typeface="Helvetica Neue"/>
                <a:ea typeface="Helvetica Neue"/>
                <a:cs typeface="Helvetica Neue"/>
                <a:sym typeface="Helvetica Neue"/>
              </a:rPr>
              <a:t>.gitignore</a:t>
            </a:r>
            <a:r>
              <a:rPr lang="en-GB" sz="1900">
                <a:solidFill>
                  <a:schemeClr val="dk1"/>
                </a:solidFill>
                <a:highlight>
                  <a:schemeClr val="lt1"/>
                </a:highlight>
                <a:latin typeface="Helvetica Neue Light"/>
                <a:ea typeface="Helvetica Neue Light"/>
                <a:cs typeface="Helvetica Neue Light"/>
                <a:sym typeface="Helvetica Neue Light"/>
              </a:rPr>
              <a:t>. Lo utilizamos para poner todo lo que no queremos que se suba a Git, como por ejemplo la carpeta </a:t>
            </a:r>
            <a:r>
              <a:rPr i="1" lang="en-GB" sz="1900">
                <a:solidFill>
                  <a:schemeClr val="dk1"/>
                </a:solidFill>
                <a:highlight>
                  <a:schemeClr val="lt1"/>
                </a:highlight>
                <a:latin typeface="Helvetica Neue Light"/>
                <a:ea typeface="Helvetica Neue Light"/>
                <a:cs typeface="Helvetica Neue Light"/>
                <a:sym typeface="Helvetica Neue Light"/>
              </a:rPr>
              <a:t>node_modules.</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16" name="Google Shape;616;p67"/>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17" name="Google Shape;617;p67"/>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18" name="Google Shape;618;p67"/>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19" name="Google Shape;619;p6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68"/>
          <p:cNvPicPr preferRelativeResize="0"/>
          <p:nvPr/>
        </p:nvPicPr>
        <p:blipFill>
          <a:blip r:embed="rId3">
            <a:alphaModFix/>
          </a:blip>
          <a:stretch>
            <a:fillRect/>
          </a:stretch>
        </p:blipFill>
        <p:spPr>
          <a:xfrm>
            <a:off x="228600" y="1609925"/>
            <a:ext cx="4469275" cy="2390284"/>
          </a:xfrm>
          <a:prstGeom prst="rect">
            <a:avLst/>
          </a:prstGeom>
          <a:noFill/>
          <a:ln cap="flat" cmpd="sng" w="9525">
            <a:solidFill>
              <a:schemeClr val="dk2"/>
            </a:solidFill>
            <a:prstDash val="solid"/>
            <a:round/>
            <a:headEnd len="sm" w="sm" type="none"/>
            <a:tailEnd len="sm" w="sm" type="none"/>
          </a:ln>
        </p:spPr>
      </p:pic>
      <p:pic>
        <p:nvPicPr>
          <p:cNvPr id="625" name="Google Shape;625;p68"/>
          <p:cNvPicPr preferRelativeResize="0"/>
          <p:nvPr/>
        </p:nvPicPr>
        <p:blipFill>
          <a:blip r:embed="rId4">
            <a:alphaModFix/>
          </a:blip>
          <a:stretch>
            <a:fillRect/>
          </a:stretch>
        </p:blipFill>
        <p:spPr>
          <a:xfrm>
            <a:off x="4301900" y="2320200"/>
            <a:ext cx="4343409" cy="2322950"/>
          </a:xfrm>
          <a:prstGeom prst="rect">
            <a:avLst/>
          </a:prstGeom>
          <a:noFill/>
          <a:ln cap="flat" cmpd="sng" w="9525">
            <a:solidFill>
              <a:schemeClr val="dk2"/>
            </a:solidFill>
            <a:prstDash val="solid"/>
            <a:round/>
            <a:headEnd len="sm" w="sm" type="none"/>
            <a:tailEnd len="sm" w="sm" type="none"/>
          </a:ln>
        </p:spPr>
      </p:pic>
      <p:sp>
        <p:nvSpPr>
          <p:cNvPr id="626" name="Google Shape;626;p68"/>
          <p:cNvSpPr txBox="1"/>
          <p:nvPr/>
        </p:nvSpPr>
        <p:spPr>
          <a:xfrm>
            <a:off x="151200" y="9232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Seguimos estos pasos de comandos en la consola:</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27" name="Google Shape;627;p68"/>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28" name="Google Shape;628;p68"/>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29" name="Google Shape;629;p68"/>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30" name="Google Shape;630;p6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69"/>
          <p:cNvPicPr preferRelativeResize="0"/>
          <p:nvPr/>
        </p:nvPicPr>
        <p:blipFill>
          <a:blip r:embed="rId3">
            <a:alphaModFix/>
          </a:blip>
          <a:stretch>
            <a:fillRect/>
          </a:stretch>
        </p:blipFill>
        <p:spPr>
          <a:xfrm>
            <a:off x="381000" y="1838525"/>
            <a:ext cx="4378102" cy="2341522"/>
          </a:xfrm>
          <a:prstGeom prst="rect">
            <a:avLst/>
          </a:prstGeom>
          <a:noFill/>
          <a:ln cap="flat" cmpd="sng" w="9525">
            <a:solidFill>
              <a:schemeClr val="dk2"/>
            </a:solidFill>
            <a:prstDash val="solid"/>
            <a:round/>
            <a:headEnd len="sm" w="sm" type="none"/>
            <a:tailEnd len="sm" w="sm" type="none"/>
          </a:ln>
        </p:spPr>
      </p:pic>
      <p:pic>
        <p:nvPicPr>
          <p:cNvPr id="636" name="Google Shape;636;p69"/>
          <p:cNvPicPr preferRelativeResize="0"/>
          <p:nvPr/>
        </p:nvPicPr>
        <p:blipFill>
          <a:blip r:embed="rId4">
            <a:alphaModFix/>
          </a:blip>
          <a:stretch>
            <a:fillRect/>
          </a:stretch>
        </p:blipFill>
        <p:spPr>
          <a:xfrm>
            <a:off x="4454302" y="2524325"/>
            <a:ext cx="4308700" cy="2304404"/>
          </a:xfrm>
          <a:prstGeom prst="rect">
            <a:avLst/>
          </a:prstGeom>
          <a:noFill/>
          <a:ln cap="flat" cmpd="sng" w="9525">
            <a:solidFill>
              <a:schemeClr val="dk2"/>
            </a:solidFill>
            <a:prstDash val="solid"/>
            <a:round/>
            <a:headEnd len="sm" w="sm" type="none"/>
            <a:tailEnd len="sm" w="sm" type="none"/>
          </a:ln>
        </p:spPr>
      </p:pic>
      <p:sp>
        <p:nvSpPr>
          <p:cNvPr id="637" name="Google Shape;637;p69"/>
          <p:cNvSpPr txBox="1"/>
          <p:nvPr/>
        </p:nvSpPr>
        <p:spPr>
          <a:xfrm>
            <a:off x="227400" y="9232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Una vez que terminamos los pasos en la consola, vamos al dashboard de Heroku y podemos ver nuestro proyecto subido.</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38" name="Google Shape;638;p69"/>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39" name="Google Shape;639;p69"/>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40" name="Google Shape;640;p69"/>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41" name="Google Shape;641;p69"/>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nvSpPr>
        <p:spPr>
          <a:xfrm>
            <a:off x="201510" y="9994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Abrimos el proyecto y vamos a las configuraciones.</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47" name="Google Shape;647;p7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48" name="Google Shape;648;p70"/>
          <p:cNvPicPr preferRelativeResize="0"/>
          <p:nvPr/>
        </p:nvPicPr>
        <p:blipFill>
          <a:blip r:embed="rId4">
            <a:alphaModFix/>
          </a:blip>
          <a:stretch>
            <a:fillRect/>
          </a:stretch>
        </p:blipFill>
        <p:spPr>
          <a:xfrm>
            <a:off x="381000" y="1686125"/>
            <a:ext cx="4378102" cy="2341522"/>
          </a:xfrm>
          <a:prstGeom prst="rect">
            <a:avLst/>
          </a:prstGeom>
          <a:noFill/>
          <a:ln cap="flat" cmpd="sng" w="9525">
            <a:solidFill>
              <a:schemeClr val="dk2"/>
            </a:solidFill>
            <a:prstDash val="solid"/>
            <a:round/>
            <a:headEnd len="sm" w="sm" type="none"/>
            <a:tailEnd len="sm" w="sm" type="none"/>
          </a:ln>
        </p:spPr>
      </p:pic>
      <p:pic>
        <p:nvPicPr>
          <p:cNvPr id="649" name="Google Shape;649;p70"/>
          <p:cNvPicPr preferRelativeResize="0"/>
          <p:nvPr/>
        </p:nvPicPr>
        <p:blipFill>
          <a:blip r:embed="rId5">
            <a:alphaModFix/>
          </a:blip>
          <a:stretch>
            <a:fillRect/>
          </a:stretch>
        </p:blipFill>
        <p:spPr>
          <a:xfrm>
            <a:off x="4454302" y="2295725"/>
            <a:ext cx="4308700" cy="2304404"/>
          </a:xfrm>
          <a:prstGeom prst="rect">
            <a:avLst/>
          </a:prstGeom>
          <a:noFill/>
          <a:ln cap="flat" cmpd="sng" w="9525">
            <a:solidFill>
              <a:schemeClr val="dk2"/>
            </a:solidFill>
            <a:prstDash val="solid"/>
            <a:round/>
            <a:headEnd len="sm" w="sm" type="none"/>
            <a:tailEnd len="sm" w="sm" type="none"/>
          </a:ln>
        </p:spPr>
      </p:pic>
      <p:sp>
        <p:nvSpPr>
          <p:cNvPr id="650" name="Google Shape;650;p70"/>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51" name="Google Shape;651;p70"/>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52" name="Google Shape;652;p70"/>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1"/>
          <p:cNvSpPr txBox="1"/>
          <p:nvPr/>
        </p:nvSpPr>
        <p:spPr>
          <a:xfrm>
            <a:off x="151200" y="914595"/>
            <a:ext cx="8697000" cy="158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Probamos el proyecto entrando a la ruta configurada anteriormente para </a:t>
            </a:r>
            <a:br>
              <a:rPr lang="en-GB" sz="1800">
                <a:solidFill>
                  <a:schemeClr val="dk1"/>
                </a:solidFill>
                <a:highlight>
                  <a:schemeClr val="lt1"/>
                </a:highlight>
                <a:latin typeface="Helvetica Neue Light"/>
                <a:ea typeface="Helvetica Neue Light"/>
                <a:cs typeface="Helvetica Neue Light"/>
                <a:sym typeface="Helvetica Neue Light"/>
              </a:rPr>
            </a:br>
            <a:r>
              <a:rPr lang="en-GB" sz="1800">
                <a:solidFill>
                  <a:schemeClr val="dk1"/>
                </a:solidFill>
                <a:highlight>
                  <a:schemeClr val="lt1"/>
                </a:highlight>
                <a:latin typeface="Helvetica Neue Light"/>
                <a:ea typeface="Helvetica Neue Light"/>
                <a:cs typeface="Helvetica Neue Light"/>
                <a:sym typeface="Helvetica Neue Light"/>
              </a:rPr>
              <a:t>ver que esté funcionando.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Hacemos un cambio y agregamos la carpeta </a:t>
            </a:r>
            <a:r>
              <a:rPr i="1" lang="en-GB" sz="1800">
                <a:solidFill>
                  <a:schemeClr val="dk1"/>
                </a:solidFill>
                <a:highlight>
                  <a:schemeClr val="lt1"/>
                </a:highlight>
                <a:latin typeface="Helvetica Neue Light"/>
                <a:ea typeface="Helvetica Neue Light"/>
                <a:cs typeface="Helvetica Neue Light"/>
                <a:sym typeface="Helvetica Neue Light"/>
              </a:rPr>
              <a:t>public</a:t>
            </a:r>
            <a:r>
              <a:rPr lang="en-GB" sz="1800">
                <a:solidFill>
                  <a:schemeClr val="dk1"/>
                </a:solidFill>
                <a:highlight>
                  <a:schemeClr val="lt1"/>
                </a:highlight>
                <a:latin typeface="Helvetica Neue Light"/>
                <a:ea typeface="Helvetica Neue Light"/>
                <a:cs typeface="Helvetica Neue Light"/>
                <a:sym typeface="Helvetica Neue Light"/>
              </a:rPr>
              <a:t> chequeando de que esté puesta como tal en el </a:t>
            </a:r>
            <a:r>
              <a:rPr i="1" lang="en-GB" sz="1800">
                <a:solidFill>
                  <a:schemeClr val="dk1"/>
                </a:solidFill>
                <a:highlight>
                  <a:schemeClr val="lt1"/>
                </a:highlight>
                <a:latin typeface="Helvetica Neue Light"/>
                <a:ea typeface="Helvetica Neue Light"/>
                <a:cs typeface="Helvetica Neue Light"/>
                <a:sym typeface="Helvetica Neue Light"/>
              </a:rPr>
              <a:t>server.js.</a:t>
            </a:r>
            <a:endParaRPr i="1" sz="1800">
              <a:solidFill>
                <a:schemeClr val="dk1"/>
              </a:solidFill>
              <a:highlight>
                <a:schemeClr val="lt1"/>
              </a:highlight>
              <a:latin typeface="Helvetica Neue Light"/>
              <a:ea typeface="Helvetica Neue Light"/>
              <a:cs typeface="Helvetica Neue Light"/>
              <a:sym typeface="Helvetica Neue Light"/>
            </a:endParaRPr>
          </a:p>
        </p:txBody>
      </p:sp>
      <p:pic>
        <p:nvPicPr>
          <p:cNvPr id="658" name="Google Shape;658;p7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9" name="Google Shape;659;p71"/>
          <p:cNvPicPr preferRelativeResize="0"/>
          <p:nvPr/>
        </p:nvPicPr>
        <p:blipFill>
          <a:blip r:embed="rId4">
            <a:alphaModFix/>
          </a:blip>
          <a:stretch>
            <a:fillRect/>
          </a:stretch>
        </p:blipFill>
        <p:spPr>
          <a:xfrm>
            <a:off x="381000" y="2448125"/>
            <a:ext cx="4378102" cy="2341522"/>
          </a:xfrm>
          <a:prstGeom prst="rect">
            <a:avLst/>
          </a:prstGeom>
          <a:noFill/>
          <a:ln cap="flat" cmpd="sng" w="9525">
            <a:solidFill>
              <a:schemeClr val="dk2"/>
            </a:solidFill>
            <a:prstDash val="solid"/>
            <a:round/>
            <a:headEnd len="sm" w="sm" type="none"/>
            <a:tailEnd len="sm" w="sm" type="none"/>
          </a:ln>
        </p:spPr>
      </p:pic>
      <p:pic>
        <p:nvPicPr>
          <p:cNvPr id="660" name="Google Shape;660;p71"/>
          <p:cNvPicPr preferRelativeResize="0"/>
          <p:nvPr/>
        </p:nvPicPr>
        <p:blipFill rotWithShape="1">
          <a:blip r:embed="rId5">
            <a:alphaModFix/>
          </a:blip>
          <a:srcRect b="0" l="0" r="15052" t="0"/>
          <a:stretch/>
        </p:blipFill>
        <p:spPr>
          <a:xfrm>
            <a:off x="4987700" y="2600525"/>
            <a:ext cx="3659977" cy="1950700"/>
          </a:xfrm>
          <a:prstGeom prst="rect">
            <a:avLst/>
          </a:prstGeom>
          <a:noFill/>
          <a:ln cap="flat" cmpd="sng" w="9525">
            <a:solidFill>
              <a:schemeClr val="dk2"/>
            </a:solidFill>
            <a:prstDash val="solid"/>
            <a:round/>
            <a:headEnd len="sm" w="sm" type="none"/>
            <a:tailEnd len="sm" w="sm" type="none"/>
          </a:ln>
        </p:spPr>
      </p:pic>
      <p:sp>
        <p:nvSpPr>
          <p:cNvPr id="661" name="Google Shape;661;p71"/>
          <p:cNvSpPr txBox="1"/>
          <p:nvPr/>
        </p:nvSpPr>
        <p:spPr>
          <a:xfrm>
            <a:off x="1180500" y="668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62" name="Google Shape;662;p71"/>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63" name="Google Shape;663;p7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nvSpPr>
        <p:spPr>
          <a:xfrm>
            <a:off x="379800" y="1294575"/>
            <a:ext cx="8232000" cy="3075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A lo largo del tiempo ha habido varias mejoras sobre cómo manejar estas versiones, llegando a lo que hoy se conoce como </a:t>
            </a:r>
            <a:r>
              <a:rPr b="1" lang="en-GB" sz="1800">
                <a:solidFill>
                  <a:schemeClr val="dk1"/>
                </a:solidFill>
                <a:highlight>
                  <a:schemeClr val="lt1"/>
                </a:highlight>
                <a:latin typeface="Helvetica Neue"/>
                <a:ea typeface="Helvetica Neue"/>
                <a:cs typeface="Helvetica Neue"/>
                <a:sym typeface="Helvetica Neue"/>
              </a:rPr>
              <a:t>Sistemas de Control de Versiones Distribuidos</a:t>
            </a:r>
            <a:r>
              <a:rPr lang="en-GB"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None/>
            </a:pPr>
            <a:r>
              <a:rPr lang="en-GB" sz="1800">
                <a:solidFill>
                  <a:schemeClr val="dk1"/>
                </a:solidFill>
                <a:highlight>
                  <a:schemeClr val="lt1"/>
                </a:highlight>
                <a:latin typeface="Helvetica Neue Light"/>
                <a:ea typeface="Helvetica Neue Light"/>
                <a:cs typeface="Helvetica Neue Light"/>
                <a:sym typeface="Helvetica Neue Light"/>
              </a:rPr>
              <a:t>Su idea parte de que cada desarrollador de un proyecto tenga una copia local de todo el proyecto. De esta manera se construye una red distribuida de repositorios, en la que cada desarrollador puede trabajar de manera aislada pero teniendo un mecanismo de resolución de conflictos mucho mejor que en versiones anteriores.</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37" name="Google Shape;137;p18"/>
          <p:cNvSpPr txBox="1"/>
          <p:nvPr/>
        </p:nvSpPr>
        <p:spPr>
          <a:xfrm>
            <a:off x="1180500" y="314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 qué se trata?</a:t>
            </a:r>
            <a:endParaRPr i="1" sz="3600">
              <a:latin typeface="Anton"/>
              <a:ea typeface="Anton"/>
              <a:cs typeface="Anton"/>
              <a:sym typeface="Anton"/>
            </a:endParaRPr>
          </a:p>
        </p:txBody>
      </p:sp>
      <p:pic>
        <p:nvPicPr>
          <p:cNvPr id="138" name="Google Shape;138;p1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9" name="Google Shape;139;p1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40" name="Google Shape;140;p18"/>
          <p:cNvPicPr preferRelativeResize="0"/>
          <p:nvPr/>
        </p:nvPicPr>
        <p:blipFill>
          <a:blip r:embed="rId5">
            <a:alphaModFix/>
          </a:blip>
          <a:stretch>
            <a:fillRect/>
          </a:stretch>
        </p:blipFill>
        <p:spPr>
          <a:xfrm>
            <a:off x="224375" y="131375"/>
            <a:ext cx="831300" cy="831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2"/>
          <p:cNvSpPr txBox="1"/>
          <p:nvPr/>
        </p:nvSpPr>
        <p:spPr>
          <a:xfrm>
            <a:off x="151200" y="999425"/>
            <a:ext cx="8451000" cy="11115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Creamos los archivos en la carpeta </a:t>
            </a:r>
            <a:r>
              <a:rPr i="1" lang="en-GB" sz="1900">
                <a:solidFill>
                  <a:schemeClr val="dk1"/>
                </a:solidFill>
                <a:highlight>
                  <a:schemeClr val="lt1"/>
                </a:highlight>
                <a:latin typeface="Helvetica Neue Light"/>
                <a:ea typeface="Helvetica Neue Light"/>
                <a:cs typeface="Helvetica Neue Light"/>
                <a:sym typeface="Helvetica Neue Light"/>
              </a:rPr>
              <a:t>public</a:t>
            </a:r>
            <a:r>
              <a:rPr lang="en-GB" sz="1900">
                <a:solidFill>
                  <a:schemeClr val="dk1"/>
                </a:solidFill>
                <a:highlight>
                  <a:schemeClr val="lt1"/>
                </a:highlight>
                <a:latin typeface="Helvetica Neue Light"/>
                <a:ea typeface="Helvetica Neue Light"/>
                <a:cs typeface="Helvetica Neue Light"/>
                <a:sym typeface="Helvetica Neue Light"/>
              </a:rPr>
              <a:t> (html, css y js) y como hubo cambios, debemos subir nuevamente con el paso 2 de los comandos de Git los cambios al repositorio remoto en Heroku.</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69" name="Google Shape;669;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70" name="Google Shape;670;p72"/>
          <p:cNvPicPr preferRelativeResize="0"/>
          <p:nvPr/>
        </p:nvPicPr>
        <p:blipFill rotWithShape="1">
          <a:blip r:embed="rId4">
            <a:alphaModFix/>
          </a:blip>
          <a:srcRect b="0" l="0" r="15368" t="0"/>
          <a:stretch/>
        </p:blipFill>
        <p:spPr>
          <a:xfrm>
            <a:off x="381000" y="2371925"/>
            <a:ext cx="3705226" cy="1982126"/>
          </a:xfrm>
          <a:prstGeom prst="rect">
            <a:avLst/>
          </a:prstGeom>
          <a:noFill/>
          <a:ln cap="flat" cmpd="sng" w="9525">
            <a:solidFill>
              <a:schemeClr val="dk2"/>
            </a:solidFill>
            <a:prstDash val="solid"/>
            <a:round/>
            <a:headEnd len="sm" w="sm" type="none"/>
            <a:tailEnd len="sm" w="sm" type="none"/>
          </a:ln>
        </p:spPr>
      </p:pic>
      <p:pic>
        <p:nvPicPr>
          <p:cNvPr id="671" name="Google Shape;671;p72"/>
          <p:cNvPicPr preferRelativeResize="0"/>
          <p:nvPr/>
        </p:nvPicPr>
        <p:blipFill>
          <a:blip r:embed="rId5">
            <a:alphaModFix/>
          </a:blip>
          <a:stretch>
            <a:fillRect/>
          </a:stretch>
        </p:blipFill>
        <p:spPr>
          <a:xfrm>
            <a:off x="4378102" y="2295725"/>
            <a:ext cx="4308700" cy="2304404"/>
          </a:xfrm>
          <a:prstGeom prst="rect">
            <a:avLst/>
          </a:prstGeom>
          <a:noFill/>
          <a:ln cap="flat" cmpd="sng" w="9525">
            <a:solidFill>
              <a:schemeClr val="dk2"/>
            </a:solidFill>
            <a:prstDash val="solid"/>
            <a:round/>
            <a:headEnd len="sm" w="sm" type="none"/>
            <a:tailEnd len="sm" w="sm" type="none"/>
          </a:ln>
        </p:spPr>
      </p:pic>
      <p:sp>
        <p:nvSpPr>
          <p:cNvPr id="672" name="Google Shape;672;p72"/>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73" name="Google Shape;673;p72"/>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74" name="Google Shape;674;p7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nvSpPr>
        <p:spPr>
          <a:xfrm>
            <a:off x="227400" y="999425"/>
            <a:ext cx="8451000" cy="762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Finalmente tenemos implementada nuestra App </a:t>
            </a:r>
            <a:r>
              <a:rPr b="1" i="1" lang="en-GB" sz="1900">
                <a:solidFill>
                  <a:schemeClr val="dk1"/>
                </a:solidFill>
                <a:highlight>
                  <a:schemeClr val="lt1"/>
                </a:highlight>
                <a:latin typeface="Helvetica Neue"/>
                <a:ea typeface="Helvetica Neue"/>
                <a:cs typeface="Helvetica Neue"/>
                <a:sym typeface="Helvetica Neue"/>
              </a:rPr>
              <a:t>serverch </a:t>
            </a:r>
            <a:r>
              <a:rPr lang="en-GB" sz="1900">
                <a:solidFill>
                  <a:schemeClr val="dk1"/>
                </a:solidFill>
                <a:highlight>
                  <a:schemeClr val="lt1"/>
                </a:highlight>
                <a:latin typeface="Helvetica Neue Light"/>
                <a:ea typeface="Helvetica Neue Light"/>
                <a:cs typeface="Helvetica Neue Light"/>
                <a:sym typeface="Helvetica Neue Light"/>
              </a:rPr>
              <a:t>en el servidor online en Heroku.</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80" name="Google Shape;680;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81" name="Google Shape;681;p73"/>
          <p:cNvPicPr preferRelativeResize="0"/>
          <p:nvPr/>
        </p:nvPicPr>
        <p:blipFill>
          <a:blip r:embed="rId4">
            <a:alphaModFix/>
          </a:blip>
          <a:stretch>
            <a:fillRect/>
          </a:stretch>
        </p:blipFill>
        <p:spPr>
          <a:xfrm>
            <a:off x="381000" y="1914725"/>
            <a:ext cx="4378102" cy="2341522"/>
          </a:xfrm>
          <a:prstGeom prst="rect">
            <a:avLst/>
          </a:prstGeom>
          <a:noFill/>
          <a:ln cap="flat" cmpd="sng" w="9525">
            <a:solidFill>
              <a:schemeClr val="dk2"/>
            </a:solidFill>
            <a:prstDash val="solid"/>
            <a:round/>
            <a:headEnd len="sm" w="sm" type="none"/>
            <a:tailEnd len="sm" w="sm" type="none"/>
          </a:ln>
        </p:spPr>
      </p:pic>
      <p:pic>
        <p:nvPicPr>
          <p:cNvPr id="682" name="Google Shape;682;p73"/>
          <p:cNvPicPr preferRelativeResize="0"/>
          <p:nvPr/>
        </p:nvPicPr>
        <p:blipFill>
          <a:blip r:embed="rId5">
            <a:alphaModFix/>
          </a:blip>
          <a:stretch>
            <a:fillRect/>
          </a:stretch>
        </p:blipFill>
        <p:spPr>
          <a:xfrm>
            <a:off x="4454302" y="2295725"/>
            <a:ext cx="4308700" cy="2304404"/>
          </a:xfrm>
          <a:prstGeom prst="rect">
            <a:avLst/>
          </a:prstGeom>
          <a:noFill/>
          <a:ln cap="flat" cmpd="sng" w="9525">
            <a:solidFill>
              <a:schemeClr val="dk2"/>
            </a:solidFill>
            <a:prstDash val="solid"/>
            <a:round/>
            <a:headEnd len="sm" w="sm" type="none"/>
            <a:tailEnd len="sm" w="sm" type="none"/>
          </a:ln>
        </p:spPr>
      </p:pic>
      <p:sp>
        <p:nvSpPr>
          <p:cNvPr id="683" name="Google Shape;683;p73"/>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84" name="Google Shape;684;p73"/>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85" name="Google Shape;685;p7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IMPLEMENTAR PROYECTO EN HEROKU</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691" name="Google Shape;69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2" name="Google Shape;692;p74"/>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693" name="Google Shape;693;p74"/>
          <p:cNvSpPr txBox="1"/>
          <p:nvPr/>
        </p:nvSpPr>
        <p:spPr>
          <a:xfrm>
            <a:off x="86300" y="4611373"/>
            <a:ext cx="8129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GB" sz="1500">
                <a:solidFill>
                  <a:schemeClr val="dk1"/>
                </a:solidFill>
                <a:highlight>
                  <a:schemeClr val="lt1"/>
                </a:highlight>
                <a:latin typeface="Helvetica Neue Light"/>
                <a:ea typeface="Helvetica Neue Light"/>
                <a:cs typeface="Helvetica Neue Light"/>
                <a:sym typeface="Helvetica Neue Light"/>
              </a:rPr>
              <a:t>⚠ Si aún no la tienes, corre a crearte una cuenta en </a:t>
            </a:r>
            <a:r>
              <a:rPr lang="en-GB" sz="1500" u="sng">
                <a:solidFill>
                  <a:schemeClr val="accent5"/>
                </a:solidFill>
                <a:highlight>
                  <a:schemeClr val="lt1"/>
                </a:highlight>
                <a:latin typeface="Helvetica Neue Light"/>
                <a:ea typeface="Helvetica Neue Light"/>
                <a:cs typeface="Helvetica Neue Light"/>
                <a:sym typeface="Helvetica Neue Light"/>
                <a:hlinkClick r:id="rId5">
                  <a:extLst>
                    <a:ext uri="{A12FA001-AC4F-418D-AE19-62706E023703}">
                      <ahyp:hlinkClr val="tx"/>
                    </a:ext>
                  </a:extLst>
                </a:hlinkClick>
              </a:rPr>
              <a:t>Heroku</a:t>
            </a:r>
            <a:r>
              <a:rPr lang="en-GB" sz="1500">
                <a:solidFill>
                  <a:schemeClr val="dk1"/>
                </a:solidFill>
                <a:highlight>
                  <a:schemeClr val="lt1"/>
                </a:highlight>
                <a:latin typeface="Helvetica Neue Light"/>
                <a:ea typeface="Helvetica Neue Light"/>
                <a:cs typeface="Helvetica Neue Light"/>
                <a:sym typeface="Helvetica Neue Light"/>
              </a:rPr>
              <a:t> </a:t>
            </a:r>
            <a:r>
              <a:rPr lang="en-GB" sz="1500">
                <a:solidFill>
                  <a:schemeClr val="dk1"/>
                </a:solidFill>
                <a:highlight>
                  <a:schemeClr val="lt1"/>
                </a:highlight>
                <a:latin typeface="Helvetica Neue Light"/>
                <a:ea typeface="Helvetica Neue Light"/>
                <a:cs typeface="Helvetica Neue Light"/>
                <a:sym typeface="Helvetica Neue Light"/>
              </a:rPr>
              <a:t>(</a:t>
            </a:r>
            <a:r>
              <a:rPr i="1" lang="en-GB" sz="1500">
                <a:solidFill>
                  <a:schemeClr val="dk1"/>
                </a:solidFill>
                <a:highlight>
                  <a:schemeClr val="lt1"/>
                </a:highlight>
                <a:latin typeface="Helvetica Neue Light"/>
                <a:ea typeface="Helvetica Neue Light"/>
                <a:cs typeface="Helvetica Neue Light"/>
                <a:sym typeface="Helvetica Neue Light"/>
              </a:rPr>
              <a:t>este desafío lo requiere</a:t>
            </a: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9" name="Google Shape;699;p75"/>
          <p:cNvSpPr txBox="1"/>
          <p:nvPr/>
        </p:nvSpPr>
        <p:spPr>
          <a:xfrm>
            <a:off x="213900" y="1273875"/>
            <a:ext cx="8259000" cy="2915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Helvetica Neue Light"/>
              <a:buAutoNum type="arabicPeriod"/>
            </a:pPr>
            <a:r>
              <a:rPr lang="en-GB" sz="1700">
                <a:solidFill>
                  <a:schemeClr val="dk1"/>
                </a:solidFill>
                <a:highlight>
                  <a:schemeClr val="lt1"/>
                </a:highlight>
                <a:latin typeface="Helvetica Neue Light"/>
                <a:ea typeface="Helvetica Neue Light"/>
                <a:cs typeface="Helvetica Neue Light"/>
                <a:sym typeface="Helvetica Neue Light"/>
              </a:rPr>
              <a:t>Crea un proyecto de Node.js en Heroku.com utilizando un nombre disponible.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GB" sz="1700">
                <a:solidFill>
                  <a:schemeClr val="dk1"/>
                </a:solidFill>
                <a:highlight>
                  <a:schemeClr val="lt1"/>
                </a:highlight>
                <a:latin typeface="Helvetica Neue Light"/>
                <a:ea typeface="Helvetica Neue Light"/>
                <a:cs typeface="Helvetica Neue Light"/>
                <a:sym typeface="Helvetica Neue Light"/>
              </a:rPr>
              <a:t>Clona el proyecto en el ámbito local dentro de una carpeta con el mismo nombre.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GB" sz="1700">
                <a:solidFill>
                  <a:schemeClr val="dk1"/>
                </a:solidFill>
                <a:highlight>
                  <a:schemeClr val="lt1"/>
                </a:highlight>
                <a:latin typeface="Helvetica Neue Light"/>
                <a:ea typeface="Helvetica Neue Light"/>
                <a:cs typeface="Helvetica Neue Light"/>
                <a:sym typeface="Helvetica Neue Light"/>
              </a:rPr>
              <a:t>Copia el código del servidor realizado en el desafío anterior dentro de esta carpeta (todo menos la carpeta .git, incluyendo .gitignore).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GB" sz="1700">
                <a:solidFill>
                  <a:schemeClr val="dk1"/>
                </a:solidFill>
                <a:highlight>
                  <a:schemeClr val="lt1"/>
                </a:highlight>
                <a:latin typeface="Helvetica Neue Light"/>
                <a:ea typeface="Helvetica Neue Light"/>
                <a:cs typeface="Helvetica Neue Light"/>
                <a:sym typeface="Helvetica Neue Light"/>
              </a:rPr>
              <a:t>Reforma el título h1 en el html para que diga: 'Proyecto Node.js en Heroku.com'.</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n-GB" sz="1500">
                <a:solidFill>
                  <a:schemeClr val="dk1"/>
                </a:solidFill>
                <a:highlight>
                  <a:schemeClr val="lt1"/>
                </a:highlight>
                <a:latin typeface="Helvetica Neue Light"/>
                <a:ea typeface="Helvetica Neue Light"/>
                <a:cs typeface="Helvetica Neue Light"/>
                <a:sym typeface="Helvetica Neue Light"/>
              </a:rPr>
              <a:t>👉 No olvides que el puerto de escucha que ofrece Heroku se encuentra disponible en process.env.PORT. El proyecto debe permitir seguir trabajando en local en el puerto 8080.</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700" name="Google Shape;700;p75"/>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701" name="Google Shape;701;p75"/>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800">
                <a:latin typeface="Anton"/>
                <a:ea typeface="Anton"/>
                <a:cs typeface="Anton"/>
                <a:sym typeface="Anton"/>
              </a:rPr>
              <a:t>Implementar proyecto en Heroku</a:t>
            </a:r>
            <a:endParaRPr i="1" sz="3700">
              <a:latin typeface="Helvetica Neue Light"/>
              <a:ea typeface="Helvetica Neue Light"/>
              <a:cs typeface="Helvetica Neue Light"/>
              <a:sym typeface="Helvetica Neue Light"/>
            </a:endParaRPr>
          </a:p>
        </p:txBody>
      </p:sp>
      <p:sp>
        <p:nvSpPr>
          <p:cNvPr id="702" name="Google Shape;702;p75"/>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8" name="Google Shape;708;p76"/>
          <p:cNvSpPr txBox="1"/>
          <p:nvPr/>
        </p:nvSpPr>
        <p:spPr>
          <a:xfrm>
            <a:off x="137700" y="1121475"/>
            <a:ext cx="8540700" cy="3564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Realiza los pasos correspondientes para agregar este código al repo local clonado de Heroku para luego subirlo a Heroku.com</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Comprueba que el servidor funcione correctamente en la nube a través de la url que provee Heroku para este proyecto.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Agrega una ruta get '/info' que devuelva el mensaje 'Puerto de escucha: ' con el puerto de escucha de node.js. Probar la funcionalidad en forma local.</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Ejecuta los comandos correspondientes para subir esta nueva versión a Heroku.</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Comprueba </a:t>
            </a:r>
            <a:r>
              <a:rPr lang="en-GB" sz="1600">
                <a:solidFill>
                  <a:schemeClr val="dk1"/>
                </a:solidFill>
                <a:highlight>
                  <a:schemeClr val="lt1"/>
                </a:highlight>
                <a:latin typeface="Helvetica Neue Light"/>
                <a:ea typeface="Helvetica Neue Light"/>
                <a:cs typeface="Helvetica Neue Light"/>
                <a:sym typeface="Helvetica Neue Light"/>
              </a:rPr>
              <a:t>en la nube la información suministrada por la ruta '/info' verificando que el puerto de escucha sea diferente al puerto 8080 local.</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100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Revisa los logs de la aplicación en forma local, comprobando que el mensaje inicial del puerto de escucha del servidor (con console.log) coincida con el de la ruta info.</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709" name="Google Shape;709;p7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710" name="Google Shape;710;p76"/>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800">
                <a:latin typeface="Anton"/>
                <a:ea typeface="Anton"/>
                <a:cs typeface="Anton"/>
                <a:sym typeface="Anton"/>
              </a:rPr>
              <a:t>Implementar proyecto en Heroku</a:t>
            </a:r>
            <a:endParaRPr i="1" sz="3700">
              <a:latin typeface="Helvetica Neue Light"/>
              <a:ea typeface="Helvetica Neue Light"/>
              <a:cs typeface="Helvetica Neue Light"/>
              <a:sym typeface="Helvetica Neue Light"/>
            </a:endParaRPr>
          </a:p>
        </p:txBody>
      </p:sp>
      <p:sp>
        <p:nvSpPr>
          <p:cNvPr id="711" name="Google Shape;711;p76"/>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7"/>
          <p:cNvSpPr txBox="1"/>
          <p:nvPr/>
        </p:nvSpPr>
        <p:spPr>
          <a:xfrm>
            <a:off x="604800" y="2597025"/>
            <a:ext cx="8265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IMPLEMENTAR NUESTRO PROYECTO EN HEROKU</a:t>
            </a:r>
            <a:endParaRPr i="1" sz="4000">
              <a:latin typeface="Anton"/>
              <a:ea typeface="Anton"/>
              <a:cs typeface="Anton"/>
              <a:sym typeface="Anton"/>
            </a:endParaRPr>
          </a:p>
        </p:txBody>
      </p:sp>
      <p:pic>
        <p:nvPicPr>
          <p:cNvPr id="717" name="Google Shape;717;p7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18" name="Google Shape;718;p77"/>
          <p:cNvPicPr preferRelativeResize="0"/>
          <p:nvPr/>
        </p:nvPicPr>
        <p:blipFill rotWithShape="1">
          <a:blip r:embed="rId4">
            <a:alphaModFix/>
          </a:blip>
          <a:srcRect b="0" l="0" r="0" t="0"/>
          <a:stretch/>
        </p:blipFill>
        <p:spPr>
          <a:xfrm>
            <a:off x="4034675" y="962424"/>
            <a:ext cx="1379450" cy="1379450"/>
          </a:xfrm>
          <a:prstGeom prst="rect">
            <a:avLst/>
          </a:prstGeom>
          <a:noFill/>
          <a:ln>
            <a:noFill/>
          </a:ln>
        </p:spPr>
      </p:pic>
      <p:sp>
        <p:nvSpPr>
          <p:cNvPr id="719" name="Google Shape;719;p77"/>
          <p:cNvSpPr/>
          <p:nvPr/>
        </p:nvSpPr>
        <p:spPr>
          <a:xfrm>
            <a:off x="4976375" y="9624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29</a:t>
            </a:r>
            <a:endParaRPr b="1">
              <a:solidFill>
                <a:srgbClr val="FFFFFF"/>
              </a:solidFill>
              <a:latin typeface="Helvetica Neue"/>
              <a:ea typeface="Helvetica Neue"/>
              <a:cs typeface="Helvetica Neue"/>
              <a:sym typeface="Helvetica Neue"/>
            </a:endParaRPr>
          </a:p>
        </p:txBody>
      </p:sp>
      <p:sp>
        <p:nvSpPr>
          <p:cNvPr id="720" name="Google Shape;720;p77"/>
          <p:cNvSpPr txBox="1"/>
          <p:nvPr/>
        </p:nvSpPr>
        <p:spPr>
          <a:xfrm>
            <a:off x="15795" y="3790075"/>
            <a:ext cx="88974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1000"/>
              </a:spcAft>
              <a:buNone/>
            </a:pPr>
            <a:r>
              <a:rPr lang="en-GB" sz="1800">
                <a:solidFill>
                  <a:schemeClr val="dk1"/>
                </a:solidFill>
                <a:latin typeface="Helvetica Neue Light"/>
                <a:ea typeface="Helvetica Neue Light"/>
                <a:cs typeface="Helvetica Neue Light"/>
                <a:sym typeface="Helvetica Neue Light"/>
              </a:rPr>
              <a:t>Retomemos nuestro trabajo para implementar nuestro proyecto en Heroku</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graphicFrame>
        <p:nvGraphicFramePr>
          <p:cNvPr id="725" name="Google Shape;725;p78"/>
          <p:cNvGraphicFramePr/>
          <p:nvPr/>
        </p:nvGraphicFramePr>
        <p:xfrm>
          <a:off x="153263" y="115500"/>
          <a:ext cx="3000000" cy="3000000"/>
        </p:xfrm>
        <a:graphic>
          <a:graphicData uri="http://schemas.openxmlformats.org/drawingml/2006/table">
            <a:tbl>
              <a:tblPr>
                <a:noFill/>
                <a:tableStyleId>{122043FB-B4FE-41CC-94B3-BD1C6AA1A0DB}</a:tableStyleId>
              </a:tblPr>
              <a:tblGrid>
                <a:gridCol w="2945825"/>
                <a:gridCol w="3822275"/>
                <a:gridCol w="2069375"/>
              </a:tblGrid>
              <a:tr h="731500">
                <a:tc gridSpan="3">
                  <a:txBody>
                    <a:bodyPr/>
                    <a:lstStyle/>
                    <a:p>
                      <a:pPr indent="0" lvl="0" marL="0" rtl="0" algn="l">
                        <a:spcBef>
                          <a:spcPts val="0"/>
                        </a:spcBef>
                        <a:spcAft>
                          <a:spcPts val="0"/>
                        </a:spcAft>
                        <a:buClr>
                          <a:srgbClr val="000000"/>
                        </a:buClr>
                        <a:buSzPts val="1100"/>
                        <a:buFont typeface="Arial"/>
                        <a:buNone/>
                      </a:pPr>
                      <a:r>
                        <a:rPr i="1" lang="en-GB" sz="2400">
                          <a:solidFill>
                            <a:schemeClr val="dk1"/>
                          </a:solidFill>
                          <a:latin typeface="Anton"/>
                          <a:ea typeface="Anton"/>
                          <a:cs typeface="Anton"/>
                          <a:sym typeface="Anton"/>
                        </a:rPr>
                        <a:t>IMPLEMENTAR NUESTRO PROYECTO EN HEROKU</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9325">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b="1" sz="16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34775">
                <a:tc gridSpan="3">
                  <a:txBody>
                    <a:bodyPr/>
                    <a:lstStyle/>
                    <a:p>
                      <a:pPr indent="0" lvl="0" marL="0" rtl="0" algn="l">
                        <a:spcBef>
                          <a:spcPts val="0"/>
                        </a:spcBef>
                        <a:spcAft>
                          <a:spcPts val="0"/>
                        </a:spcAft>
                        <a:buNone/>
                      </a:pPr>
                      <a:br>
                        <a:rPr b="1" lang="en-GB" sz="200">
                          <a:solidFill>
                            <a:srgbClr val="4D5156"/>
                          </a:solidFill>
                        </a:rPr>
                      </a:br>
                      <a:r>
                        <a:rPr b="1" lang="en-GB" sz="1600"/>
                        <a:t>&gt;&gt;</a:t>
                      </a:r>
                      <a:r>
                        <a:rPr b="1" lang="en-GB" sz="1600">
                          <a:solidFill>
                            <a:srgbClr val="4D5156"/>
                          </a:solidFill>
                        </a:rPr>
                        <a:t> </a:t>
                      </a:r>
                      <a:r>
                        <a:rPr b="1" lang="en-GB" sz="1600">
                          <a:latin typeface="Helvetica Neue"/>
                          <a:ea typeface="Helvetica Neue"/>
                          <a:cs typeface="Helvetica Neue"/>
                          <a:sym typeface="Helvetica Neue"/>
                        </a:rPr>
                        <a:t>Consigna:</a:t>
                      </a:r>
                      <a:r>
                        <a:rPr lang="en-GB"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0" lvl="0" marL="532800" rtl="0" algn="l">
                        <a:spcBef>
                          <a:spcPts val="100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Crear un proyecto en Heroku.com para subir el servidor que venimos realizando, reformando todo lo necesario para su correcto funcionamiento en la nube.</a:t>
                      </a:r>
                      <a:endParaRPr>
                        <a:latin typeface="Helvetica Neue Light"/>
                        <a:ea typeface="Helvetica Neue Light"/>
                        <a:cs typeface="Helvetica Neue Light"/>
                        <a:sym typeface="Helvetica Neue Light"/>
                      </a:endParaRPr>
                    </a:p>
                    <a:p>
                      <a:pPr indent="0" lvl="0" marL="532800" rtl="0" algn="l">
                        <a:spcBef>
                          <a:spcPts val="1000"/>
                        </a:spcBef>
                        <a:spcAft>
                          <a:spcPts val="0"/>
                        </a:spcAft>
                        <a:buNone/>
                      </a:pPr>
                      <a:r>
                        <a:rPr lang="en-GB">
                          <a:latin typeface="Helvetica Neue Light"/>
                          <a:ea typeface="Helvetica Neue Light"/>
                          <a:cs typeface="Helvetica Neue Light"/>
                          <a:sym typeface="Helvetica Neue Light"/>
                        </a:rPr>
                        <a:t>Subir el código a Heroku.com, sin olvidar incluir el archivo .gitignore para evitar subir los node_modules. Comprobar que el proyecto inicie de manera correcta en la nube. Verificar que en su ruta raíz se encuentre la página pública del servidor.</a:t>
                      </a:r>
                      <a:endParaRPr>
                        <a:latin typeface="Helvetica Neue Light"/>
                        <a:ea typeface="Helvetica Neue Light"/>
                        <a:cs typeface="Helvetica Neue Light"/>
                        <a:sym typeface="Helvetica Neue Light"/>
                      </a:endParaRPr>
                    </a:p>
                    <a:p>
                      <a:pPr indent="0" lvl="0" marL="532800" rtl="0" algn="l">
                        <a:spcBef>
                          <a:spcPts val="1000"/>
                        </a:spcBef>
                        <a:spcAft>
                          <a:spcPts val="0"/>
                        </a:spcAft>
                        <a:buNone/>
                      </a:pPr>
                      <a:r>
                        <a:rPr lang="en-GB">
                          <a:latin typeface="Helvetica Neue Light"/>
                          <a:ea typeface="Helvetica Neue Light"/>
                          <a:cs typeface="Helvetica Neue Light"/>
                          <a:sym typeface="Helvetica Neue Light"/>
                        </a:rPr>
                        <a:t>El servidor debe seguir funcionando en forma local.</a:t>
                      </a:r>
                      <a:endParaRPr>
                        <a:latin typeface="Helvetica Neue Light"/>
                        <a:ea typeface="Helvetica Neue Light"/>
                        <a:cs typeface="Helvetica Neue Light"/>
                        <a:sym typeface="Helvetica Neue Light"/>
                      </a:endParaRPr>
                    </a:p>
                    <a:p>
                      <a:pPr indent="0" lvl="0" marL="532800" rtl="0" algn="l">
                        <a:spcBef>
                          <a:spcPts val="1000"/>
                        </a:spcBef>
                        <a:spcAft>
                          <a:spcPts val="0"/>
                        </a:spcAft>
                        <a:buNone/>
                      </a:pPr>
                      <a:r>
                        <a:rPr lang="en-GB">
                          <a:latin typeface="Helvetica Neue Light"/>
                          <a:ea typeface="Helvetica Neue Light"/>
                          <a:cs typeface="Helvetica Neue Light"/>
                          <a:sym typeface="Helvetica Neue Light"/>
                        </a:rPr>
                        <a:t>Realizar un cambio a elección en alguna vista, probar en forma local y subir nuevamente el proyecto a Heroku, verificando que la nueva reforma esté disponible online.</a:t>
                      </a:r>
                      <a:endParaRPr>
                        <a:latin typeface="Helvetica Neue Light"/>
                        <a:ea typeface="Helvetica Neue Light"/>
                        <a:cs typeface="Helvetica Neue Light"/>
                        <a:sym typeface="Helvetica Neue Light"/>
                      </a:endParaRPr>
                    </a:p>
                    <a:p>
                      <a:pPr indent="0" lvl="0" marL="532800" rtl="0" algn="l">
                        <a:spcBef>
                          <a:spcPts val="1000"/>
                        </a:spcBef>
                        <a:spcAft>
                          <a:spcPts val="1000"/>
                        </a:spcAft>
                        <a:buNone/>
                      </a:pPr>
                      <a:r>
                        <a:rPr lang="en-GB">
                          <a:latin typeface="Helvetica Neue Light"/>
                          <a:ea typeface="Helvetica Neue Light"/>
                          <a:cs typeface="Helvetica Neue Light"/>
                          <a:sym typeface="Helvetica Neue Light"/>
                        </a:rPr>
                        <a:t>Revisar a través de una consola local, los mensajes enviados por nuestro servidor en Heroku a su propia consola.</a:t>
                      </a:r>
                      <a:endParaRPr>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26" name="Google Shape;726;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27" name="Google Shape;727;p78"/>
          <p:cNvPicPr preferRelativeResize="0"/>
          <p:nvPr/>
        </p:nvPicPr>
        <p:blipFill rotWithShape="1">
          <a:blip r:embed="rId4">
            <a:alphaModFix/>
          </a:blip>
          <a:srcRect b="0" l="0" r="0" t="0"/>
          <a:stretch/>
        </p:blipFill>
        <p:spPr>
          <a:xfrm>
            <a:off x="7173537" y="925249"/>
            <a:ext cx="1634174" cy="639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1" name="Shape 731"/>
        <p:cNvGrpSpPr/>
        <p:nvPr/>
      </p:nvGrpSpPr>
      <p:grpSpPr>
        <a:xfrm>
          <a:off x="0" y="0"/>
          <a:ext cx="0" cy="0"/>
          <a:chOff x="0" y="0"/>
          <a:chExt cx="0" cy="0"/>
        </a:xfrm>
      </p:grpSpPr>
      <p:sp>
        <p:nvSpPr>
          <p:cNvPr id="732" name="Google Shape;732;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33" name="Google Shape;733;p79"/>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39" name="Google Shape;739;p80"/>
          <p:cNvSpPr txBox="1"/>
          <p:nvPr/>
        </p:nvSpPr>
        <p:spPr>
          <a:xfrm>
            <a:off x="2104200" y="25469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Control de versiones, Git y todos sus comandos.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Qué es PaaS.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Cómo implementar proyectos en Heroku.</a:t>
            </a:r>
            <a:endParaRPr sz="18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3" name="Shape 743"/>
        <p:cNvGrpSpPr/>
        <p:nvPr/>
      </p:nvGrpSpPr>
      <p:grpSpPr>
        <a:xfrm>
          <a:off x="0" y="0"/>
          <a:ext cx="0" cy="0"/>
          <a:chOff x="0" y="0"/>
          <a:chExt cx="0" cy="0"/>
        </a:xfrm>
      </p:grpSpPr>
      <p:sp>
        <p:nvSpPr>
          <p:cNvPr id="744" name="Google Shape;744;p8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45" name="Google Shape;745;p81"/>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nvSpPr>
        <p:spPr>
          <a:xfrm>
            <a:off x="542425" y="1675575"/>
            <a:ext cx="7688400" cy="2361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Al no existir un repositorio central, cada desarrollador puede trabajar a su propio ritmo, almacenar los cambios a nivel local y mezclar los conflictos que se presenten sólo cuando se requiera.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Como cada usuario tiene una copia completa del proyecto, el riesgo por una caída del servidor, un repositorio dañado o cualquier otro tipo de pérdida de datos es bastante bajo.</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146" name="Google Shape;146;p1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7" name="Google Shape;147;p19"/>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48" name="Google Shape;148;p19"/>
          <p:cNvSpPr txBox="1"/>
          <p:nvPr/>
        </p:nvSpPr>
        <p:spPr>
          <a:xfrm>
            <a:off x="1279975" y="106700"/>
            <a:ext cx="6429300" cy="116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300"/>
              </a:spcBef>
              <a:spcAft>
                <a:spcPts val="1000"/>
              </a:spcAft>
              <a:buNone/>
            </a:pPr>
            <a:r>
              <a:rPr i="1" lang="en-GB" sz="3200">
                <a:solidFill>
                  <a:schemeClr val="dk1"/>
                </a:solidFill>
                <a:highlight>
                  <a:schemeClr val="lt1"/>
                </a:highlight>
                <a:latin typeface="Anton"/>
                <a:ea typeface="Anton"/>
                <a:cs typeface="Anton"/>
                <a:sym typeface="Anton"/>
              </a:rPr>
              <a:t>Sistemas de Control de Versiones Distribuidos</a:t>
            </a:r>
            <a:endParaRPr i="1" sz="3200">
              <a:solidFill>
                <a:schemeClr val="dk1"/>
              </a:solidFill>
              <a:highlight>
                <a:schemeClr val="lt1"/>
              </a:highlight>
              <a:latin typeface="Anton"/>
              <a:ea typeface="Anton"/>
              <a:cs typeface="Anton"/>
              <a:sym typeface="Anton"/>
            </a:endParaRPr>
          </a:p>
        </p:txBody>
      </p:sp>
      <p:pic>
        <p:nvPicPr>
          <p:cNvPr id="149" name="Google Shape;149;p19"/>
          <p:cNvPicPr preferRelativeResize="0"/>
          <p:nvPr/>
        </p:nvPicPr>
        <p:blipFill>
          <a:blip r:embed="rId5">
            <a:alphaModFix/>
          </a:blip>
          <a:stretch>
            <a:fillRect/>
          </a:stretch>
        </p:blipFill>
        <p:spPr>
          <a:xfrm>
            <a:off x="300575" y="131375"/>
            <a:ext cx="831300" cy="831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9" name="Shape 749"/>
        <p:cNvGrpSpPr/>
        <p:nvPr/>
      </p:nvGrpSpPr>
      <p:grpSpPr>
        <a:xfrm>
          <a:off x="0" y="0"/>
          <a:ext cx="0" cy="0"/>
          <a:chOff x="0" y="0"/>
          <a:chExt cx="0" cy="0"/>
        </a:xfrm>
      </p:grpSpPr>
      <p:sp>
        <p:nvSpPr>
          <p:cNvPr id="750" name="Google Shape;750;p8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51" name="Google Shape;751;p8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nvSpPr>
        <p:spPr>
          <a:xfrm>
            <a:off x="128625" y="1390975"/>
            <a:ext cx="8030100" cy="2154300"/>
          </a:xfrm>
          <a:prstGeom prst="rect">
            <a:avLst/>
          </a:prstGeom>
          <a:noFill/>
          <a:ln>
            <a:noFill/>
          </a:ln>
        </p:spPr>
        <p:txBody>
          <a:bodyPr anchorCtr="0" anchor="t" bIns="91425" lIns="91425" spcFirstLastPara="1" rIns="91425" wrap="square" tIns="91425">
            <a:noAutofit/>
          </a:bodyPr>
          <a:lstStyle/>
          <a:p>
            <a:pPr indent="-355600" lvl="1" marL="914400" rtl="0" algn="l">
              <a:lnSpc>
                <a:spcPct val="100000"/>
              </a:lnSpc>
              <a:spcBef>
                <a:spcPts val="0"/>
              </a:spcBef>
              <a:spcAft>
                <a:spcPts val="0"/>
              </a:spcAft>
              <a:buClr>
                <a:srgbClr val="3CEFAB"/>
              </a:buClr>
              <a:buSzPts val="20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Podemos volver a cualquier</a:t>
            </a:r>
            <a:r>
              <a:rPr b="1" lang="en-GB" sz="1800">
                <a:solidFill>
                  <a:schemeClr val="dk1"/>
                </a:solidFill>
                <a:highlight>
                  <a:schemeClr val="lt1"/>
                </a:highlight>
                <a:latin typeface="Helvetica Neue"/>
                <a:ea typeface="Helvetica Neue"/>
                <a:cs typeface="Helvetica Neue"/>
                <a:sym typeface="Helvetica Neue"/>
              </a:rPr>
              <a:t> estado anterior</a:t>
            </a:r>
            <a:r>
              <a:rPr lang="en-GB" sz="1800">
                <a:solidFill>
                  <a:schemeClr val="dk1"/>
                </a:solidFill>
                <a:highlight>
                  <a:schemeClr val="lt1"/>
                </a:highlight>
                <a:latin typeface="Helvetica Neue Light"/>
                <a:ea typeface="Helvetica Neue Light"/>
                <a:cs typeface="Helvetica Neue Light"/>
                <a:sym typeface="Helvetica Neue Light"/>
              </a:rPr>
              <a:t> de nuestro proyecto.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Podemos tener una historia de cuáles fueron los cambios en el tiempo.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Sobre estos podremos saber</a:t>
            </a:r>
            <a:r>
              <a:rPr b="1" lang="en-GB" sz="1800">
                <a:solidFill>
                  <a:schemeClr val="dk1"/>
                </a:solidFill>
                <a:highlight>
                  <a:schemeClr val="lt1"/>
                </a:highlight>
                <a:latin typeface="Helvetica Neue"/>
                <a:ea typeface="Helvetica Neue"/>
                <a:cs typeface="Helvetica Neue"/>
                <a:sym typeface="Helvetica Neue"/>
              </a:rPr>
              <a:t> cuándo, cómo y quién</a:t>
            </a:r>
            <a:r>
              <a:rPr lang="en-GB" sz="1800">
                <a:solidFill>
                  <a:schemeClr val="dk1"/>
                </a:solidFill>
                <a:highlight>
                  <a:schemeClr val="lt1"/>
                </a:highlight>
                <a:latin typeface="Helvetica Neue Light"/>
                <a:ea typeface="Helvetica Neue Light"/>
                <a:cs typeface="Helvetica Neue Light"/>
                <a:sym typeface="Helvetica Neue Light"/>
              </a:rPr>
              <a:t> los realizó.</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Permite la </a:t>
            </a:r>
            <a:r>
              <a:rPr b="1" lang="en-GB" sz="1800">
                <a:solidFill>
                  <a:schemeClr val="dk1"/>
                </a:solidFill>
                <a:highlight>
                  <a:schemeClr val="lt1"/>
                </a:highlight>
                <a:latin typeface="Helvetica Neue"/>
                <a:ea typeface="Helvetica Neue"/>
                <a:cs typeface="Helvetica Neue"/>
                <a:sym typeface="Helvetica Neue"/>
              </a:rPr>
              <a:t>colaboración </a:t>
            </a:r>
            <a:r>
              <a:rPr lang="en-GB" sz="1800">
                <a:solidFill>
                  <a:schemeClr val="dk1"/>
                </a:solidFill>
                <a:highlight>
                  <a:schemeClr val="lt1"/>
                </a:highlight>
                <a:latin typeface="Helvetica Neue Light"/>
                <a:ea typeface="Helvetica Neue Light"/>
                <a:cs typeface="Helvetica Neue Light"/>
                <a:sym typeface="Helvetica Neue Light"/>
              </a:rPr>
              <a:t>en un proyecto.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2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Permite desarrollar </a:t>
            </a:r>
            <a:r>
              <a:rPr b="1" lang="en-GB" sz="1800">
                <a:solidFill>
                  <a:schemeClr val="dk1"/>
                </a:solidFill>
                <a:highlight>
                  <a:schemeClr val="lt1"/>
                </a:highlight>
                <a:latin typeface="Helvetica Neue"/>
                <a:ea typeface="Helvetica Neue"/>
                <a:cs typeface="Helvetica Neue"/>
                <a:sym typeface="Helvetica Neue"/>
              </a:rPr>
              <a:t>versiones </a:t>
            </a:r>
            <a:r>
              <a:rPr lang="en-GB" sz="1800">
                <a:solidFill>
                  <a:schemeClr val="dk1"/>
                </a:solidFill>
                <a:highlight>
                  <a:schemeClr val="lt1"/>
                </a:highlight>
                <a:latin typeface="Helvetica Neue Light"/>
                <a:ea typeface="Helvetica Neue Light"/>
                <a:cs typeface="Helvetica Neue Light"/>
                <a:sym typeface="Helvetica Neue Light"/>
              </a:rPr>
              <a:t>de un mismo proyecto a la vez.</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55" name="Google Shape;155;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6" name="Google Shape;156;p20"/>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57" name="Google Shape;157;p20"/>
          <p:cNvSpPr txBox="1"/>
          <p:nvPr/>
        </p:nvSpPr>
        <p:spPr>
          <a:xfrm>
            <a:off x="1346300" y="323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000"/>
              </a:spcAft>
              <a:buNone/>
            </a:pPr>
            <a:r>
              <a:rPr b="1" lang="en-GB" sz="1700">
                <a:solidFill>
                  <a:schemeClr val="lt1"/>
                </a:solidFill>
                <a:highlight>
                  <a:srgbClr val="3CEFAB"/>
                </a:highlight>
                <a:latin typeface="Helvetica Neue"/>
                <a:ea typeface="Helvetica Neue"/>
                <a:cs typeface="Helvetica Neue"/>
                <a:sym typeface="Helvetica Neue"/>
              </a:rPr>
              <a:t>En resumen:</a:t>
            </a:r>
            <a:endParaRPr b="1">
              <a:solidFill>
                <a:schemeClr val="lt1"/>
              </a:solidFill>
              <a:highlight>
                <a:srgbClr val="3CEFAB"/>
              </a:highlight>
            </a:endParaRPr>
          </a:p>
        </p:txBody>
      </p:sp>
      <p:pic>
        <p:nvPicPr>
          <p:cNvPr id="158" name="Google Shape;158;p20"/>
          <p:cNvPicPr preferRelativeResize="0"/>
          <p:nvPr/>
        </p:nvPicPr>
        <p:blipFill>
          <a:blip r:embed="rId5">
            <a:alphaModFix/>
          </a:blip>
          <a:stretch>
            <a:fillRect/>
          </a:stretch>
        </p:blipFill>
        <p:spPr>
          <a:xfrm>
            <a:off x="300575" y="131375"/>
            <a:ext cx="831300" cy="83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62" name="Shape 162"/>
        <p:cNvGrpSpPr/>
        <p:nvPr/>
      </p:nvGrpSpPr>
      <p:grpSpPr>
        <a:xfrm>
          <a:off x="0" y="0"/>
          <a:ext cx="0" cy="0"/>
          <a:chOff x="0" y="0"/>
          <a:chExt cx="0" cy="0"/>
        </a:xfrm>
      </p:grpSpPr>
      <p:sp>
        <p:nvSpPr>
          <p:cNvPr id="163" name="Google Shape;163;p21"/>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GIT</a:t>
            </a:r>
            <a:endParaRPr i="1" sz="3600">
              <a:latin typeface="Anton"/>
              <a:ea typeface="Anton"/>
              <a:cs typeface="Anton"/>
              <a:sym typeface="Anton"/>
            </a:endParaRPr>
          </a:p>
        </p:txBody>
      </p:sp>
      <p:pic>
        <p:nvPicPr>
          <p:cNvPr id="164" name="Google Shape;164;p2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